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9" r:id="rId4"/>
    <p:sldId id="258" r:id="rId5"/>
    <p:sldId id="261" r:id="rId6"/>
    <p:sldId id="262" r:id="rId7"/>
    <p:sldId id="260" r:id="rId8"/>
    <p:sldId id="263" r:id="rId9"/>
    <p:sldId id="273" r:id="rId10"/>
    <p:sldId id="272" r:id="rId11"/>
    <p:sldId id="274" r:id="rId12"/>
    <p:sldId id="275" r:id="rId13"/>
    <p:sldId id="264" r:id="rId14"/>
    <p:sldId id="265" r:id="rId15"/>
    <p:sldId id="266" r:id="rId16"/>
    <p:sldId id="277" r:id="rId17"/>
    <p:sldId id="267" r:id="rId18"/>
    <p:sldId id="268" r:id="rId19"/>
    <p:sldId id="271" r:id="rId20"/>
    <p:sldId id="269" r:id="rId21"/>
    <p:sldId id="276" r:id="rId22"/>
    <p:sldId id="270"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Montserrat Classic" panose="020B0604020202020204" charset="0"/>
      <p:regular r:id="rId29"/>
    </p:embeddedFont>
    <p:embeddedFont>
      <p:font typeface="Montserrat Classic Bold" panose="020B0604020202020204" charset="0"/>
      <p:regular r:id="rId30"/>
    </p:embeddedFont>
    <p:embeddedFont>
      <p:font typeface="Montserrat Light"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98" autoAdjust="0"/>
  </p:normalViewPr>
  <p:slideViewPr>
    <p:cSldViewPr>
      <p:cViewPr varScale="1">
        <p:scale>
          <a:sx n="54" d="100"/>
          <a:sy n="54" d="100"/>
        </p:scale>
        <p:origin x="7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3EEE5-6AD2-4DCA-91AE-4711805655D5}" type="datetimeFigureOut">
              <a:rPr lang="it-IT" smtClean="0"/>
              <a:t>05/09/2020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1116E-44C0-43CA-8B52-8015749ABF0F}" type="slidenum">
              <a:rPr lang="it-IT" smtClean="0"/>
              <a:t>‹N›</a:t>
            </a:fld>
            <a:endParaRPr lang="it-IT"/>
          </a:p>
        </p:txBody>
      </p:sp>
    </p:spTree>
    <p:extLst>
      <p:ext uri="{BB962C8B-B14F-4D97-AF65-F5344CB8AC3E}">
        <p14:creationId xmlns:p14="http://schemas.microsoft.com/office/powerpoint/2010/main" val="2557158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2</a:t>
            </a:fld>
            <a:endParaRPr lang="it-IT"/>
          </a:p>
        </p:txBody>
      </p:sp>
    </p:spTree>
    <p:extLst>
      <p:ext uri="{BB962C8B-B14F-4D97-AF65-F5344CB8AC3E}">
        <p14:creationId xmlns:p14="http://schemas.microsoft.com/office/powerpoint/2010/main" val="303145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4</a:t>
            </a:fld>
            <a:endParaRPr lang="it-IT"/>
          </a:p>
        </p:txBody>
      </p:sp>
    </p:spTree>
    <p:extLst>
      <p:ext uri="{BB962C8B-B14F-4D97-AF65-F5344CB8AC3E}">
        <p14:creationId xmlns:p14="http://schemas.microsoft.com/office/powerpoint/2010/main" val="173029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5</a:t>
            </a:fld>
            <a:endParaRPr lang="it-IT"/>
          </a:p>
        </p:txBody>
      </p:sp>
    </p:spTree>
    <p:extLst>
      <p:ext uri="{BB962C8B-B14F-4D97-AF65-F5344CB8AC3E}">
        <p14:creationId xmlns:p14="http://schemas.microsoft.com/office/powerpoint/2010/main" val="99275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10</a:t>
            </a:fld>
            <a:endParaRPr lang="it-IT"/>
          </a:p>
        </p:txBody>
      </p:sp>
    </p:spTree>
    <p:extLst>
      <p:ext uri="{BB962C8B-B14F-4D97-AF65-F5344CB8AC3E}">
        <p14:creationId xmlns:p14="http://schemas.microsoft.com/office/powerpoint/2010/main" val="258989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20</a:t>
            </a:fld>
            <a:endParaRPr lang="it-IT"/>
          </a:p>
        </p:txBody>
      </p:sp>
    </p:spTree>
    <p:extLst>
      <p:ext uri="{BB962C8B-B14F-4D97-AF65-F5344CB8AC3E}">
        <p14:creationId xmlns:p14="http://schemas.microsoft.com/office/powerpoint/2010/main" val="90777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DF1116E-44C0-43CA-8B52-8015749ABF0F}" type="slidenum">
              <a:rPr lang="it-IT" smtClean="0"/>
              <a:t>21</a:t>
            </a:fld>
            <a:endParaRPr lang="it-IT"/>
          </a:p>
        </p:txBody>
      </p:sp>
    </p:spTree>
    <p:extLst>
      <p:ext uri="{BB962C8B-B14F-4D97-AF65-F5344CB8AC3E}">
        <p14:creationId xmlns:p14="http://schemas.microsoft.com/office/powerpoint/2010/main" val="112471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grpSp>
        <p:nvGrpSpPr>
          <p:cNvPr id="2" name="Group 2"/>
          <p:cNvGrpSpPr/>
          <p:nvPr/>
        </p:nvGrpSpPr>
        <p:grpSpPr>
          <a:xfrm>
            <a:off x="11874366" y="-552450"/>
            <a:ext cx="6951621" cy="11207494"/>
            <a:chOff x="0" y="0"/>
            <a:chExt cx="9268828" cy="14943326"/>
          </a:xfrm>
        </p:grpSpPr>
        <p:pic>
          <p:nvPicPr>
            <p:cNvPr id="3" name="Picture 3"/>
            <p:cNvPicPr>
              <a:picLocks noChangeAspect="1"/>
            </p:cNvPicPr>
            <p:nvPr/>
          </p:nvPicPr>
          <p:blipFill>
            <a:blip r:embed="rId2"/>
            <a:srcRect l="29318" r="29318"/>
            <a:stretch>
              <a:fillRect/>
            </a:stretch>
          </p:blipFill>
          <p:spPr>
            <a:xfrm>
              <a:off x="0" y="0"/>
              <a:ext cx="9268828" cy="14943326"/>
            </a:xfrm>
            <a:prstGeom prst="rect">
              <a:avLst/>
            </a:prstGeom>
          </p:spPr>
        </p:pic>
      </p:grpSp>
      <p:grpSp>
        <p:nvGrpSpPr>
          <p:cNvPr id="4" name="Group 4"/>
          <p:cNvGrpSpPr/>
          <p:nvPr/>
        </p:nvGrpSpPr>
        <p:grpSpPr>
          <a:xfrm>
            <a:off x="1028700" y="2087074"/>
            <a:ext cx="9621504" cy="5928446"/>
            <a:chOff x="0" y="0"/>
            <a:chExt cx="12828672" cy="7904595"/>
          </a:xfrm>
        </p:grpSpPr>
        <p:sp>
          <p:nvSpPr>
            <p:cNvPr id="5" name="TextBox 5"/>
            <p:cNvSpPr txBox="1"/>
            <p:nvPr/>
          </p:nvSpPr>
          <p:spPr>
            <a:xfrm>
              <a:off x="0" y="-62643"/>
              <a:ext cx="12269871" cy="700156"/>
            </a:xfrm>
            <a:prstGeom prst="rect">
              <a:avLst/>
            </a:prstGeom>
          </p:spPr>
          <p:txBody>
            <a:bodyPr lIns="0" tIns="0" rIns="0" bIns="0" rtlCol="0" anchor="t">
              <a:spAutoFit/>
            </a:bodyPr>
            <a:lstStyle/>
            <a:p>
              <a:pPr>
                <a:lnSpc>
                  <a:spcPts val="4479"/>
                </a:lnSpc>
              </a:pPr>
              <a:r>
                <a:rPr lang="en-US" sz="3199" spc="351">
                  <a:solidFill>
                    <a:srgbClr val="252827"/>
                  </a:solidFill>
                  <a:latin typeface="Montserrat Classic"/>
                </a:rPr>
                <a:t>BEERTASTIC</a:t>
              </a:r>
            </a:p>
          </p:txBody>
        </p:sp>
        <p:sp>
          <p:nvSpPr>
            <p:cNvPr id="6" name="TextBox 6"/>
            <p:cNvSpPr txBox="1"/>
            <p:nvPr/>
          </p:nvSpPr>
          <p:spPr>
            <a:xfrm>
              <a:off x="0" y="1024206"/>
              <a:ext cx="12828672" cy="5290210"/>
            </a:xfrm>
            <a:prstGeom prst="rect">
              <a:avLst/>
            </a:prstGeom>
          </p:spPr>
          <p:txBody>
            <a:bodyPr lIns="0" tIns="0" rIns="0" bIns="0" rtlCol="0" anchor="t">
              <a:spAutoFit/>
            </a:bodyPr>
            <a:lstStyle/>
            <a:p>
              <a:pPr>
                <a:lnSpc>
                  <a:spcPts val="7775"/>
                </a:lnSpc>
              </a:pPr>
              <a:r>
                <a:rPr lang="en-US" sz="7199" spc="503" dirty="0">
                  <a:solidFill>
                    <a:srgbClr val="252827"/>
                  </a:solidFill>
                  <a:latin typeface="Montserrat Classic Bold"/>
                </a:rPr>
                <a:t>DESIGN AND IMPLEMENTATION OF MOBILE APPLICATION</a:t>
              </a:r>
            </a:p>
          </p:txBody>
        </p:sp>
        <p:sp>
          <p:nvSpPr>
            <p:cNvPr id="7" name="TextBox 7"/>
            <p:cNvSpPr txBox="1"/>
            <p:nvPr/>
          </p:nvSpPr>
          <p:spPr>
            <a:xfrm>
              <a:off x="0" y="7283167"/>
              <a:ext cx="9679072" cy="621428"/>
            </a:xfrm>
            <a:prstGeom prst="rect">
              <a:avLst/>
            </a:prstGeom>
          </p:spPr>
          <p:txBody>
            <a:bodyPr lIns="0" tIns="0" rIns="0" bIns="0" rtlCol="0" anchor="t">
              <a:spAutoFit/>
            </a:bodyPr>
            <a:lstStyle/>
            <a:p>
              <a:pPr>
                <a:lnSpc>
                  <a:spcPts val="3919"/>
                </a:lnSpc>
              </a:pPr>
              <a:r>
                <a:rPr lang="en-US" sz="2800" spc="196">
                  <a:solidFill>
                    <a:srgbClr val="252827"/>
                  </a:solidFill>
                  <a:latin typeface="Montserrat Classic"/>
                </a:rPr>
                <a:t>Andrea Costanzo</a:t>
              </a:r>
            </a:p>
          </p:txBody>
        </p:sp>
        <p:sp>
          <p:nvSpPr>
            <p:cNvPr id="8" name="AutoShape 8"/>
            <p:cNvSpPr/>
            <p:nvPr/>
          </p:nvSpPr>
          <p:spPr>
            <a:xfrm>
              <a:off x="0" y="6548295"/>
              <a:ext cx="11811000" cy="330200"/>
            </a:xfrm>
            <a:prstGeom prst="rect">
              <a:avLst/>
            </a:prstGeom>
            <a:solidFill>
              <a:srgbClr val="F8CF2C"/>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66800" y="1562100"/>
            <a:ext cx="9145254" cy="5577084"/>
            <a:chOff x="0" y="-38100"/>
            <a:chExt cx="12193672" cy="7436111"/>
          </a:xfrm>
        </p:grpSpPr>
        <p:sp>
          <p:nvSpPr>
            <p:cNvPr id="3" name="TextBox 3"/>
            <p:cNvSpPr txBox="1"/>
            <p:nvPr/>
          </p:nvSpPr>
          <p:spPr>
            <a:xfrm>
              <a:off x="0" y="-38100"/>
              <a:ext cx="12041268" cy="1173655"/>
            </a:xfrm>
            <a:prstGeom prst="rect">
              <a:avLst/>
            </a:prstGeom>
          </p:spPr>
          <p:txBody>
            <a:bodyPr lIns="0" tIns="0" rIns="0" bIns="0" rtlCol="0" anchor="t">
              <a:spAutoFit/>
            </a:bodyPr>
            <a:lstStyle/>
            <a:p>
              <a:pPr>
                <a:lnSpc>
                  <a:spcPts val="7560"/>
                </a:lnSpc>
              </a:pPr>
              <a:r>
                <a:rPr lang="en-US" sz="6000" spc="54" dirty="0">
                  <a:solidFill>
                    <a:srgbClr val="FFFEE6"/>
                  </a:solidFill>
                  <a:latin typeface="Montserrat Classic Bold"/>
                </a:rPr>
                <a:t>User’s profile</a:t>
              </a:r>
            </a:p>
          </p:txBody>
        </p:sp>
        <p:sp>
          <p:nvSpPr>
            <p:cNvPr id="4" name="TextBox 4"/>
            <p:cNvSpPr txBox="1"/>
            <p:nvPr/>
          </p:nvSpPr>
          <p:spPr>
            <a:xfrm>
              <a:off x="0" y="1873997"/>
              <a:ext cx="12041272" cy="734540"/>
            </a:xfrm>
            <a:prstGeom prst="rect">
              <a:avLst/>
            </a:prstGeom>
          </p:spPr>
          <p:txBody>
            <a:bodyPr lIns="0" tIns="0" rIns="0" bIns="0" rtlCol="0" anchor="t">
              <a:spAutoFit/>
            </a:bodyPr>
            <a:lstStyle/>
            <a:p>
              <a:pPr>
                <a:lnSpc>
                  <a:spcPts val="4319"/>
                </a:lnSpc>
              </a:pPr>
              <a:r>
                <a:rPr lang="en-US" sz="3599" spc="266" dirty="0">
                  <a:solidFill>
                    <a:srgbClr val="FFFEE6"/>
                  </a:solidFill>
                  <a:latin typeface="Montserrat Classic Bold"/>
                </a:rPr>
                <a:t>Profile page</a:t>
              </a:r>
            </a:p>
          </p:txBody>
        </p:sp>
        <p:sp>
          <p:nvSpPr>
            <p:cNvPr id="5" name="TextBox 5"/>
            <p:cNvSpPr txBox="1"/>
            <p:nvPr/>
          </p:nvSpPr>
          <p:spPr>
            <a:xfrm>
              <a:off x="0" y="3173437"/>
              <a:ext cx="12193672" cy="4224574"/>
            </a:xfrm>
            <a:prstGeom prst="rect">
              <a:avLst/>
            </a:prstGeom>
          </p:spPr>
          <p:txBody>
            <a:bodyPr lIns="0" tIns="0" rIns="0" bIns="0" rtlCol="0" anchor="t">
              <a:spAutoFit/>
            </a:bodyPr>
            <a:lstStyle/>
            <a:p>
              <a:pPr>
                <a:lnSpc>
                  <a:spcPts val="3590"/>
                </a:lnSpc>
              </a:pPr>
              <a:r>
                <a:rPr lang="en-US" sz="2099" spc="146" dirty="0">
                  <a:solidFill>
                    <a:srgbClr val="FFFEE6"/>
                  </a:solidFill>
                  <a:latin typeface="Montserrat Light"/>
                </a:rPr>
                <a:t>The profile page is the third main screen of the application. From this screen users can perform different operations: they can modify their profile image, update their nickname and city, send an email to change the password or they can delete the account. For the last operation, users need to be authenticated recently; otherwise, the system will ask them to re-authenticate.</a:t>
              </a:r>
            </a:p>
          </p:txBody>
        </p:sp>
        <p:sp>
          <p:nvSpPr>
            <p:cNvPr id="6" name="AutoShape 6"/>
            <p:cNvSpPr/>
            <p:nvPr/>
          </p:nvSpPr>
          <p:spPr>
            <a:xfrm>
              <a:off x="0" y="1524000"/>
              <a:ext cx="12141200" cy="152400"/>
            </a:xfrm>
            <a:prstGeom prst="rect">
              <a:avLst/>
            </a:prstGeom>
            <a:solidFill>
              <a:srgbClr val="F8CF2C"/>
            </a:solidFill>
          </p:spPr>
        </p:sp>
      </p:grpSp>
      <p:grpSp>
        <p:nvGrpSpPr>
          <p:cNvPr id="13" name="Gruppo 12">
            <a:extLst>
              <a:ext uri="{FF2B5EF4-FFF2-40B4-BE49-F238E27FC236}">
                <a16:creationId xmlns:a16="http://schemas.microsoft.com/office/drawing/2014/main" id="{6BD91096-E380-4BA6-85A6-6A467F1D246E}"/>
              </a:ext>
            </a:extLst>
          </p:cNvPr>
          <p:cNvGrpSpPr/>
          <p:nvPr/>
        </p:nvGrpSpPr>
        <p:grpSpPr>
          <a:xfrm>
            <a:off x="12268200" y="266700"/>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9AB50AD7-E372-4C26-B933-DF16F1D7C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2" name="Rettangolo con angoli arrotondati 11">
              <a:extLst>
                <a:ext uri="{FF2B5EF4-FFF2-40B4-BE49-F238E27FC236}">
                  <a16:creationId xmlns:a16="http://schemas.microsoft.com/office/drawing/2014/main" id="{98686A3E-17F4-4EA3-874B-A56D2C114428}"/>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31317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17" name="Gruppo 16">
            <a:extLst>
              <a:ext uri="{FF2B5EF4-FFF2-40B4-BE49-F238E27FC236}">
                <a16:creationId xmlns:a16="http://schemas.microsoft.com/office/drawing/2014/main" id="{55F255AE-B69E-4563-A9FD-926F61B701BC}"/>
              </a:ext>
            </a:extLst>
          </p:cNvPr>
          <p:cNvGrpSpPr/>
          <p:nvPr/>
        </p:nvGrpSpPr>
        <p:grpSpPr>
          <a:xfrm>
            <a:off x="928687" y="458694"/>
            <a:ext cx="4267200" cy="9379131"/>
            <a:chOff x="12344400" y="800099"/>
            <a:chExt cx="4267200" cy="9379131"/>
          </a:xfrm>
        </p:grpSpPr>
        <p:pic>
          <p:nvPicPr>
            <p:cNvPr id="18" name="Immagine 17" descr="Immagine che contiene cibo&#10;&#10;Descrizione generata automaticamente">
              <a:extLst>
                <a:ext uri="{FF2B5EF4-FFF2-40B4-BE49-F238E27FC236}">
                  <a16:creationId xmlns:a16="http://schemas.microsoft.com/office/drawing/2014/main" id="{40A30835-CFF4-4ABD-82AE-BADAB83C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9" name="Rettangolo con angoli arrotondati 18">
              <a:extLst>
                <a:ext uri="{FF2B5EF4-FFF2-40B4-BE49-F238E27FC236}">
                  <a16:creationId xmlns:a16="http://schemas.microsoft.com/office/drawing/2014/main" id="{A150BB5E-05F1-4C93-AD93-30401D0A6E9B}"/>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14" name="Gruppo 13">
            <a:extLst>
              <a:ext uri="{FF2B5EF4-FFF2-40B4-BE49-F238E27FC236}">
                <a16:creationId xmlns:a16="http://schemas.microsoft.com/office/drawing/2014/main" id="{8FBE3BFC-FF2F-4472-9DAD-DD46B8F0E7B0}"/>
              </a:ext>
            </a:extLst>
          </p:cNvPr>
          <p:cNvGrpSpPr/>
          <p:nvPr/>
        </p:nvGrpSpPr>
        <p:grpSpPr>
          <a:xfrm>
            <a:off x="7007942" y="453932"/>
            <a:ext cx="4267200" cy="9379131"/>
            <a:chOff x="12344400" y="800099"/>
            <a:chExt cx="4267200" cy="9379131"/>
          </a:xfrm>
        </p:grpSpPr>
        <p:pic>
          <p:nvPicPr>
            <p:cNvPr id="15" name="Immagine 14" descr="Immagine che contiene cibo&#10;&#10;Descrizione generata automaticamente">
              <a:extLst>
                <a:ext uri="{FF2B5EF4-FFF2-40B4-BE49-F238E27FC236}">
                  <a16:creationId xmlns:a16="http://schemas.microsoft.com/office/drawing/2014/main" id="{EF54D1CB-0229-41B4-B02E-BCC94A7DC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6" name="Rettangolo con angoli arrotondati 15">
              <a:extLst>
                <a:ext uri="{FF2B5EF4-FFF2-40B4-BE49-F238E27FC236}">
                  <a16:creationId xmlns:a16="http://schemas.microsoft.com/office/drawing/2014/main" id="{D193E78C-8E8F-4854-B94A-754264B85F58}"/>
                </a:ext>
              </a:extLst>
            </p:cNvPr>
            <p:cNvSpPr/>
            <p:nvPr/>
          </p:nvSpPr>
          <p:spPr>
            <a:xfrm>
              <a:off x="12496800" y="1333499"/>
              <a:ext cx="3962400" cy="8197200"/>
            </a:xfrm>
            <a:prstGeom prst="roundRect">
              <a:avLst>
                <a:gd name="adj" fmla="val 866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2" name="Gruppo 1">
            <a:extLst>
              <a:ext uri="{FF2B5EF4-FFF2-40B4-BE49-F238E27FC236}">
                <a16:creationId xmlns:a16="http://schemas.microsoft.com/office/drawing/2014/main" id="{B6083B44-2D33-4960-833C-CCCF196A2CA7}"/>
              </a:ext>
            </a:extLst>
          </p:cNvPr>
          <p:cNvGrpSpPr/>
          <p:nvPr/>
        </p:nvGrpSpPr>
        <p:grpSpPr>
          <a:xfrm>
            <a:off x="12944475" y="453932"/>
            <a:ext cx="4267200" cy="9379131"/>
            <a:chOff x="12344400" y="800099"/>
            <a:chExt cx="4267200" cy="9379131"/>
          </a:xfrm>
        </p:grpSpPr>
        <p:pic>
          <p:nvPicPr>
            <p:cNvPr id="3" name="Immagine 2" descr="Immagine che contiene cibo&#10;&#10;Descrizione generata automaticamente">
              <a:extLst>
                <a:ext uri="{FF2B5EF4-FFF2-40B4-BE49-F238E27FC236}">
                  <a16:creationId xmlns:a16="http://schemas.microsoft.com/office/drawing/2014/main" id="{5B181FCD-0718-4357-B24F-7A55179F7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4" name="Rettangolo con angoli arrotondati 3">
              <a:extLst>
                <a:ext uri="{FF2B5EF4-FFF2-40B4-BE49-F238E27FC236}">
                  <a16:creationId xmlns:a16="http://schemas.microsoft.com/office/drawing/2014/main" id="{4740336B-F23A-4F2B-8F7C-7CDAD85E7830}"/>
                </a:ext>
              </a:extLst>
            </p:cNvPr>
            <p:cNvSpPr/>
            <p:nvPr/>
          </p:nvSpPr>
          <p:spPr>
            <a:xfrm>
              <a:off x="12496800" y="1333499"/>
              <a:ext cx="3962400" cy="8197200"/>
            </a:xfrm>
            <a:prstGeom prst="roundRect">
              <a:avLst>
                <a:gd name="adj" fmla="val 866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36319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B6083B44-2D33-4960-833C-CCCF196A2CA7}"/>
              </a:ext>
            </a:extLst>
          </p:cNvPr>
          <p:cNvGrpSpPr/>
          <p:nvPr/>
        </p:nvGrpSpPr>
        <p:grpSpPr>
          <a:xfrm>
            <a:off x="12944475" y="453932"/>
            <a:ext cx="4267200" cy="9379131"/>
            <a:chOff x="12344400" y="800099"/>
            <a:chExt cx="4267200" cy="9379131"/>
          </a:xfrm>
        </p:grpSpPr>
        <p:pic>
          <p:nvPicPr>
            <p:cNvPr id="3" name="Immagine 2" descr="Immagine che contiene cibo&#10;&#10;Descrizione generata automaticamente">
              <a:extLst>
                <a:ext uri="{FF2B5EF4-FFF2-40B4-BE49-F238E27FC236}">
                  <a16:creationId xmlns:a16="http://schemas.microsoft.com/office/drawing/2014/main" id="{5B181FCD-0718-4357-B24F-7A55179F7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4" name="Rettangolo con angoli arrotondati 3">
              <a:extLst>
                <a:ext uri="{FF2B5EF4-FFF2-40B4-BE49-F238E27FC236}">
                  <a16:creationId xmlns:a16="http://schemas.microsoft.com/office/drawing/2014/main" id="{4740336B-F23A-4F2B-8F7C-7CDAD85E7830}"/>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5" name="Gruppo 4">
            <a:extLst>
              <a:ext uri="{FF2B5EF4-FFF2-40B4-BE49-F238E27FC236}">
                <a16:creationId xmlns:a16="http://schemas.microsoft.com/office/drawing/2014/main" id="{20CFF201-7767-456E-9356-E9F2BF7613E5}"/>
              </a:ext>
            </a:extLst>
          </p:cNvPr>
          <p:cNvGrpSpPr/>
          <p:nvPr/>
        </p:nvGrpSpPr>
        <p:grpSpPr>
          <a:xfrm>
            <a:off x="7010400" y="453934"/>
            <a:ext cx="4267200" cy="9379131"/>
            <a:chOff x="12344400" y="800099"/>
            <a:chExt cx="4267200" cy="9379131"/>
          </a:xfrm>
        </p:grpSpPr>
        <p:pic>
          <p:nvPicPr>
            <p:cNvPr id="6" name="Immagine 5" descr="Immagine che contiene cibo&#10;&#10;Descrizione generata automaticamente">
              <a:extLst>
                <a:ext uri="{FF2B5EF4-FFF2-40B4-BE49-F238E27FC236}">
                  <a16:creationId xmlns:a16="http://schemas.microsoft.com/office/drawing/2014/main" id="{1718EF91-A711-4FDA-A96E-ED8E6BE3C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7" name="Rettangolo con angoli arrotondati 6">
              <a:extLst>
                <a:ext uri="{FF2B5EF4-FFF2-40B4-BE49-F238E27FC236}">
                  <a16:creationId xmlns:a16="http://schemas.microsoft.com/office/drawing/2014/main" id="{89FCF55D-2EAC-4076-BD06-A8A40C0BF3F5}"/>
                </a:ext>
              </a:extLst>
            </p:cNvPr>
            <p:cNvSpPr/>
            <p:nvPr/>
          </p:nvSpPr>
          <p:spPr>
            <a:xfrm>
              <a:off x="12496800" y="1333499"/>
              <a:ext cx="3962400" cy="8197200"/>
            </a:xfrm>
            <a:prstGeom prst="roundRect">
              <a:avLst>
                <a:gd name="adj" fmla="val 866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8" name="Gruppo 7">
            <a:extLst>
              <a:ext uri="{FF2B5EF4-FFF2-40B4-BE49-F238E27FC236}">
                <a16:creationId xmlns:a16="http://schemas.microsoft.com/office/drawing/2014/main" id="{4B13F8B7-2E25-47D3-B8BB-7764A676739C}"/>
              </a:ext>
            </a:extLst>
          </p:cNvPr>
          <p:cNvGrpSpPr/>
          <p:nvPr/>
        </p:nvGrpSpPr>
        <p:grpSpPr>
          <a:xfrm>
            <a:off x="914400" y="453933"/>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7A6C5B53-09DB-40B5-A69B-44366E13E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0" name="Rettangolo con angoli arrotondati 9">
              <a:extLst>
                <a:ext uri="{FF2B5EF4-FFF2-40B4-BE49-F238E27FC236}">
                  <a16:creationId xmlns:a16="http://schemas.microsoft.com/office/drawing/2014/main" id="{61D047A4-9D38-4122-A5AF-0DA4AC39FF10}"/>
                </a:ext>
              </a:extLst>
            </p:cNvPr>
            <p:cNvSpPr/>
            <p:nvPr/>
          </p:nvSpPr>
          <p:spPr>
            <a:xfrm>
              <a:off x="12496800" y="1333499"/>
              <a:ext cx="3962400" cy="8197200"/>
            </a:xfrm>
            <a:prstGeom prst="roundRect">
              <a:avLst>
                <a:gd name="adj" fmla="val 866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35955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60000"/>
          </a:blip>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181350" y="3284595"/>
            <a:ext cx="11925300" cy="3717810"/>
            <a:chOff x="0" y="0"/>
            <a:chExt cx="15900400" cy="4957080"/>
          </a:xfrm>
        </p:grpSpPr>
        <p:sp>
          <p:nvSpPr>
            <p:cNvPr id="3" name="AutoShape 3"/>
            <p:cNvSpPr/>
            <p:nvPr/>
          </p:nvSpPr>
          <p:spPr>
            <a:xfrm>
              <a:off x="0" y="0"/>
              <a:ext cx="15900400" cy="4957080"/>
            </a:xfrm>
            <a:prstGeom prst="rect">
              <a:avLst/>
            </a:prstGeom>
            <a:solidFill>
              <a:srgbClr val="252827"/>
            </a:solidFill>
          </p:spPr>
        </p:sp>
        <p:sp>
          <p:nvSpPr>
            <p:cNvPr id="4" name="TextBox 4"/>
            <p:cNvSpPr txBox="1"/>
            <p:nvPr/>
          </p:nvSpPr>
          <p:spPr>
            <a:xfrm>
              <a:off x="1219200" y="856177"/>
              <a:ext cx="13462000" cy="1180323"/>
            </a:xfrm>
            <a:prstGeom prst="rect">
              <a:avLst/>
            </a:prstGeom>
          </p:spPr>
          <p:txBody>
            <a:bodyPr wrap="square" lIns="0" tIns="0" rIns="0" bIns="0" rtlCol="0" anchor="t">
              <a:spAutoFit/>
            </a:bodyPr>
            <a:lstStyle/>
            <a:p>
              <a:pPr algn="ctr">
                <a:lnSpc>
                  <a:spcPts val="7559"/>
                </a:lnSpc>
              </a:pPr>
              <a:r>
                <a:rPr lang="en-US" sz="6200" spc="54" dirty="0">
                  <a:solidFill>
                    <a:srgbClr val="FFFEE6"/>
                  </a:solidFill>
                  <a:latin typeface="Montserrat Classic Bold"/>
                </a:rPr>
                <a:t>ARCHITECTURE</a:t>
              </a:r>
            </a:p>
          </p:txBody>
        </p:sp>
        <p:sp>
          <p:nvSpPr>
            <p:cNvPr id="5" name="AutoShape 5"/>
            <p:cNvSpPr/>
            <p:nvPr/>
          </p:nvSpPr>
          <p:spPr>
            <a:xfrm>
              <a:off x="1219200" y="2776078"/>
              <a:ext cx="13462000" cy="177800"/>
            </a:xfrm>
            <a:prstGeom prst="rect">
              <a:avLst/>
            </a:prstGeom>
            <a:solidFill>
              <a:srgbClr val="F8CF2C"/>
            </a:solidFill>
          </p:spPr>
        </p:sp>
        <p:sp>
          <p:nvSpPr>
            <p:cNvPr id="6" name="TextBox 6"/>
            <p:cNvSpPr txBox="1"/>
            <p:nvPr/>
          </p:nvSpPr>
          <p:spPr>
            <a:xfrm>
              <a:off x="2006182" y="3332478"/>
              <a:ext cx="11888036" cy="654276"/>
            </a:xfrm>
            <a:prstGeom prst="rect">
              <a:avLst/>
            </a:prstGeom>
          </p:spPr>
          <p:txBody>
            <a:bodyPr lIns="0" tIns="0" rIns="0" bIns="0" rtlCol="0" anchor="t">
              <a:spAutoFit/>
            </a:bodyPr>
            <a:lstStyle/>
            <a:p>
              <a:pPr algn="ctr">
                <a:lnSpc>
                  <a:spcPts val="4284"/>
                </a:lnSpc>
              </a:pPr>
              <a:r>
                <a:rPr lang="en-US" sz="2800" spc="308" dirty="0">
                  <a:solidFill>
                    <a:srgbClr val="FFFEE6"/>
                  </a:solidFill>
                  <a:latin typeface="Montserrat Classic"/>
                </a:rPr>
                <a:t>BACK-END, LIBRARIES AND MORE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1202622"/>
            <a:chOff x="0" y="0"/>
            <a:chExt cx="21640800" cy="1603496"/>
          </a:xfrm>
        </p:grpSpPr>
        <p:sp>
          <p:nvSpPr>
            <p:cNvPr id="3" name="TextBox 3"/>
            <p:cNvSpPr txBox="1"/>
            <p:nvPr/>
          </p:nvSpPr>
          <p:spPr>
            <a:xfrm>
              <a:off x="1802564" y="-66675"/>
              <a:ext cx="18035672" cy="1201482"/>
            </a:xfrm>
            <a:prstGeom prst="rect">
              <a:avLst/>
            </a:prstGeom>
          </p:spPr>
          <p:txBody>
            <a:bodyPr lIns="0" tIns="0" rIns="0" bIns="0" rtlCol="0" anchor="t">
              <a:spAutoFit/>
            </a:bodyPr>
            <a:lstStyle/>
            <a:p>
              <a:pPr algn="ctr">
                <a:lnSpc>
                  <a:spcPts val="7336"/>
                </a:lnSpc>
              </a:pPr>
              <a:r>
                <a:rPr lang="en-US" sz="5600" spc="162" dirty="0">
                  <a:solidFill>
                    <a:srgbClr val="252827"/>
                  </a:solidFill>
                  <a:latin typeface="Montserrat Classic Bold"/>
                </a:rPr>
                <a:t>THE BACK-END: FIREBASE</a:t>
              </a:r>
            </a:p>
          </p:txBody>
        </p:sp>
        <p:sp>
          <p:nvSpPr>
            <p:cNvPr id="4" name="AutoShape 4"/>
            <p:cNvSpPr/>
            <p:nvPr/>
          </p:nvSpPr>
          <p:spPr>
            <a:xfrm>
              <a:off x="0" y="1425696"/>
              <a:ext cx="21640800" cy="177800"/>
            </a:xfrm>
            <a:prstGeom prst="rect">
              <a:avLst/>
            </a:prstGeom>
            <a:solidFill>
              <a:srgbClr val="F8CF2C"/>
            </a:solidFill>
          </p:spPr>
        </p:sp>
      </p:grpSp>
      <p:pic>
        <p:nvPicPr>
          <p:cNvPr id="5" name="Picture 5"/>
          <p:cNvPicPr>
            <a:picLocks noChangeAspect="1"/>
          </p:cNvPicPr>
          <p:nvPr/>
        </p:nvPicPr>
        <p:blipFill>
          <a:blip r:embed="rId2"/>
          <a:srcRect/>
          <a:stretch>
            <a:fillRect/>
          </a:stretch>
        </p:blipFill>
        <p:spPr>
          <a:xfrm>
            <a:off x="1819028" y="2635918"/>
            <a:ext cx="2650936" cy="2650936"/>
          </a:xfrm>
          <a:prstGeom prst="rect">
            <a:avLst/>
          </a:prstGeom>
        </p:spPr>
      </p:pic>
      <p:grpSp>
        <p:nvGrpSpPr>
          <p:cNvPr id="6" name="Group 6"/>
          <p:cNvGrpSpPr/>
          <p:nvPr/>
        </p:nvGrpSpPr>
        <p:grpSpPr>
          <a:xfrm>
            <a:off x="1202642" y="5430206"/>
            <a:ext cx="3883708" cy="3098831"/>
            <a:chOff x="0" y="0"/>
            <a:chExt cx="5178277" cy="4131774"/>
          </a:xfrm>
        </p:grpSpPr>
        <p:sp>
          <p:nvSpPr>
            <p:cNvPr id="7" name="TextBox 7"/>
            <p:cNvSpPr txBox="1"/>
            <p:nvPr/>
          </p:nvSpPr>
          <p:spPr>
            <a:xfrm>
              <a:off x="0" y="-85725"/>
              <a:ext cx="5178277" cy="1379290"/>
            </a:xfrm>
            <a:prstGeom prst="rect">
              <a:avLst/>
            </a:prstGeom>
          </p:spPr>
          <p:txBody>
            <a:bodyPr lIns="0" tIns="0" rIns="0" bIns="0" rtlCol="0" anchor="t">
              <a:spAutoFit/>
            </a:bodyPr>
            <a:lstStyle/>
            <a:p>
              <a:pPr algn="ctr">
                <a:lnSpc>
                  <a:spcPts val="4284"/>
                </a:lnSpc>
              </a:pPr>
              <a:r>
                <a:rPr lang="en-US" sz="2800" spc="308" dirty="0">
                  <a:solidFill>
                    <a:srgbClr val="F8CF2C"/>
                  </a:solidFill>
                  <a:latin typeface="Montserrat Classic"/>
                </a:rPr>
                <a:t>FIREBASE AUTHENTICATION</a:t>
              </a:r>
            </a:p>
          </p:txBody>
        </p:sp>
        <p:sp>
          <p:nvSpPr>
            <p:cNvPr id="8" name="TextBox 8"/>
            <p:cNvSpPr txBox="1"/>
            <p:nvPr/>
          </p:nvSpPr>
          <p:spPr>
            <a:xfrm>
              <a:off x="76359" y="1464977"/>
              <a:ext cx="5025559" cy="2428861"/>
            </a:xfrm>
            <a:prstGeom prst="rect">
              <a:avLst/>
            </a:prstGeom>
          </p:spPr>
          <p:txBody>
            <a:bodyPr lIns="0" tIns="0" rIns="0" bIns="0" rtlCol="0" anchor="t">
              <a:spAutoFit/>
            </a:bodyPr>
            <a:lstStyle/>
            <a:p>
              <a:pPr algn="ctr">
                <a:lnSpc>
                  <a:spcPts val="2996"/>
                </a:lnSpc>
              </a:pPr>
              <a:r>
                <a:rPr lang="en-US" sz="1702" spc="119">
                  <a:solidFill>
                    <a:srgbClr val="252827"/>
                  </a:solidFill>
                  <a:latin typeface="Montserrat Light"/>
                </a:rPr>
                <a:t>It is a service to authenticate users and securely store user credential, along with additional parameters that can be set as custom claims.</a:t>
              </a:r>
            </a:p>
          </p:txBody>
        </p:sp>
      </p:grpSp>
      <p:grpSp>
        <p:nvGrpSpPr>
          <p:cNvPr id="9" name="Group 9"/>
          <p:cNvGrpSpPr/>
          <p:nvPr/>
        </p:nvGrpSpPr>
        <p:grpSpPr>
          <a:xfrm>
            <a:off x="5153025" y="5430206"/>
            <a:ext cx="3883708" cy="3098831"/>
            <a:chOff x="0" y="0"/>
            <a:chExt cx="5178277" cy="4131774"/>
          </a:xfrm>
        </p:grpSpPr>
        <p:sp>
          <p:nvSpPr>
            <p:cNvPr id="10" name="TextBox 10"/>
            <p:cNvSpPr txBox="1"/>
            <p:nvPr/>
          </p:nvSpPr>
          <p:spPr>
            <a:xfrm>
              <a:off x="0" y="-85725"/>
              <a:ext cx="5178277" cy="1379290"/>
            </a:xfrm>
            <a:prstGeom prst="rect">
              <a:avLst/>
            </a:prstGeom>
          </p:spPr>
          <p:txBody>
            <a:bodyPr lIns="0" tIns="0" rIns="0" bIns="0" rtlCol="0" anchor="t">
              <a:spAutoFit/>
            </a:bodyPr>
            <a:lstStyle/>
            <a:p>
              <a:pPr algn="ctr">
                <a:lnSpc>
                  <a:spcPts val="4284"/>
                </a:lnSpc>
              </a:pPr>
              <a:r>
                <a:rPr lang="en-US" sz="2800" spc="308">
                  <a:solidFill>
                    <a:srgbClr val="F8CF2C"/>
                  </a:solidFill>
                  <a:latin typeface="Montserrat Classic"/>
                </a:rPr>
                <a:t>CLOUD FIRESTORE</a:t>
              </a:r>
            </a:p>
          </p:txBody>
        </p:sp>
        <p:sp>
          <p:nvSpPr>
            <p:cNvPr id="11" name="TextBox 11"/>
            <p:cNvSpPr txBox="1"/>
            <p:nvPr/>
          </p:nvSpPr>
          <p:spPr>
            <a:xfrm>
              <a:off x="76359" y="1464977"/>
              <a:ext cx="5025559" cy="2428861"/>
            </a:xfrm>
            <a:prstGeom prst="rect">
              <a:avLst/>
            </a:prstGeom>
          </p:spPr>
          <p:txBody>
            <a:bodyPr lIns="0" tIns="0" rIns="0" bIns="0" rtlCol="0" anchor="t">
              <a:spAutoFit/>
            </a:bodyPr>
            <a:lstStyle/>
            <a:p>
              <a:pPr algn="ctr">
                <a:lnSpc>
                  <a:spcPts val="2996"/>
                </a:lnSpc>
              </a:pPr>
              <a:r>
                <a:rPr lang="en-US" sz="1702" spc="119">
                  <a:solidFill>
                    <a:srgbClr val="252827"/>
                  </a:solidFill>
                  <a:latin typeface="Montserrat Light"/>
                </a:rPr>
                <a:t>It is a powerful NoSQL database where the time to read documents depends on the query size and not on the one of the dataset.</a:t>
              </a:r>
            </a:p>
          </p:txBody>
        </p:sp>
      </p:grpSp>
      <p:grpSp>
        <p:nvGrpSpPr>
          <p:cNvPr id="12" name="Group 12"/>
          <p:cNvGrpSpPr/>
          <p:nvPr/>
        </p:nvGrpSpPr>
        <p:grpSpPr>
          <a:xfrm>
            <a:off x="13201650" y="5430206"/>
            <a:ext cx="3883708" cy="3098831"/>
            <a:chOff x="0" y="0"/>
            <a:chExt cx="5178277" cy="4131774"/>
          </a:xfrm>
        </p:grpSpPr>
        <p:sp>
          <p:nvSpPr>
            <p:cNvPr id="13" name="TextBox 13"/>
            <p:cNvSpPr txBox="1"/>
            <p:nvPr/>
          </p:nvSpPr>
          <p:spPr>
            <a:xfrm>
              <a:off x="0" y="-85725"/>
              <a:ext cx="5178277" cy="1379290"/>
            </a:xfrm>
            <a:prstGeom prst="rect">
              <a:avLst/>
            </a:prstGeom>
          </p:spPr>
          <p:txBody>
            <a:bodyPr lIns="0" tIns="0" rIns="0" bIns="0" rtlCol="0" anchor="t">
              <a:spAutoFit/>
            </a:bodyPr>
            <a:lstStyle/>
            <a:p>
              <a:pPr algn="ctr">
                <a:lnSpc>
                  <a:spcPts val="4284"/>
                </a:lnSpc>
              </a:pPr>
              <a:r>
                <a:rPr lang="en-US" sz="2800" spc="308">
                  <a:solidFill>
                    <a:srgbClr val="F8CF2C"/>
                  </a:solidFill>
                  <a:latin typeface="Montserrat Classic"/>
                </a:rPr>
                <a:t>FIREBASE STORAGE</a:t>
              </a:r>
            </a:p>
          </p:txBody>
        </p:sp>
        <p:sp>
          <p:nvSpPr>
            <p:cNvPr id="14" name="TextBox 14"/>
            <p:cNvSpPr txBox="1"/>
            <p:nvPr/>
          </p:nvSpPr>
          <p:spPr>
            <a:xfrm>
              <a:off x="76359" y="1464977"/>
              <a:ext cx="5025559" cy="2428861"/>
            </a:xfrm>
            <a:prstGeom prst="rect">
              <a:avLst/>
            </a:prstGeom>
          </p:spPr>
          <p:txBody>
            <a:bodyPr lIns="0" tIns="0" rIns="0" bIns="0" rtlCol="0" anchor="t">
              <a:spAutoFit/>
            </a:bodyPr>
            <a:lstStyle/>
            <a:p>
              <a:pPr algn="ctr">
                <a:lnSpc>
                  <a:spcPts val="2996"/>
                </a:lnSpc>
              </a:pPr>
              <a:r>
                <a:rPr lang="en-US" sz="1702" spc="119">
                  <a:solidFill>
                    <a:srgbClr val="252827"/>
                  </a:solidFill>
                  <a:latin typeface="Montserrat Light"/>
                </a:rPr>
                <a:t>It is a powerful, simple, and cost-effective storage space used to store and save collections of large files like images.</a:t>
              </a:r>
            </a:p>
          </p:txBody>
        </p:sp>
      </p:grpSp>
      <p:grpSp>
        <p:nvGrpSpPr>
          <p:cNvPr id="15" name="Group 15"/>
          <p:cNvGrpSpPr/>
          <p:nvPr/>
        </p:nvGrpSpPr>
        <p:grpSpPr>
          <a:xfrm>
            <a:off x="9194117" y="5439731"/>
            <a:ext cx="3883708" cy="3098831"/>
            <a:chOff x="0" y="0"/>
            <a:chExt cx="5178277" cy="4131774"/>
          </a:xfrm>
        </p:grpSpPr>
        <p:sp>
          <p:nvSpPr>
            <p:cNvPr id="16" name="TextBox 16"/>
            <p:cNvSpPr txBox="1"/>
            <p:nvPr/>
          </p:nvSpPr>
          <p:spPr>
            <a:xfrm>
              <a:off x="0" y="-85725"/>
              <a:ext cx="5178277" cy="1379290"/>
            </a:xfrm>
            <a:prstGeom prst="rect">
              <a:avLst/>
            </a:prstGeom>
          </p:spPr>
          <p:txBody>
            <a:bodyPr lIns="0" tIns="0" rIns="0" bIns="0" rtlCol="0" anchor="t">
              <a:spAutoFit/>
            </a:bodyPr>
            <a:lstStyle/>
            <a:p>
              <a:pPr algn="ctr">
                <a:lnSpc>
                  <a:spcPts val="4284"/>
                </a:lnSpc>
              </a:pPr>
              <a:r>
                <a:rPr lang="en-US" sz="2800" spc="308">
                  <a:solidFill>
                    <a:srgbClr val="F8CF2C"/>
                  </a:solidFill>
                  <a:latin typeface="Montserrat Classic"/>
                </a:rPr>
                <a:t>CLOUD FUNCTIONS</a:t>
              </a:r>
            </a:p>
          </p:txBody>
        </p:sp>
        <p:sp>
          <p:nvSpPr>
            <p:cNvPr id="17" name="TextBox 17"/>
            <p:cNvSpPr txBox="1"/>
            <p:nvPr/>
          </p:nvSpPr>
          <p:spPr>
            <a:xfrm>
              <a:off x="76359" y="1464977"/>
              <a:ext cx="5025559" cy="2428861"/>
            </a:xfrm>
            <a:prstGeom prst="rect">
              <a:avLst/>
            </a:prstGeom>
          </p:spPr>
          <p:txBody>
            <a:bodyPr lIns="0" tIns="0" rIns="0" bIns="0" rtlCol="0" anchor="t">
              <a:spAutoFit/>
            </a:bodyPr>
            <a:lstStyle/>
            <a:p>
              <a:pPr algn="ctr">
                <a:lnSpc>
                  <a:spcPts val="2996"/>
                </a:lnSpc>
              </a:pPr>
              <a:r>
                <a:rPr lang="en-US" sz="1702" spc="119">
                  <a:solidFill>
                    <a:srgbClr val="252827"/>
                  </a:solidFill>
                  <a:latin typeface="Montserrat Light"/>
                </a:rPr>
                <a:t>It is a serverless framework that lets you automatically run backend code in response to events triggered by Firebase features and HTTPS requests.</a:t>
              </a:r>
            </a:p>
          </p:txBody>
        </p:sp>
      </p:grpSp>
      <p:pic>
        <p:nvPicPr>
          <p:cNvPr id="18" name="Picture 18"/>
          <p:cNvPicPr>
            <a:picLocks noChangeAspect="1"/>
          </p:cNvPicPr>
          <p:nvPr/>
        </p:nvPicPr>
        <p:blipFill>
          <a:blip r:embed="rId3"/>
          <a:srcRect t="520" b="520"/>
          <a:stretch>
            <a:fillRect/>
          </a:stretch>
        </p:blipFill>
        <p:spPr>
          <a:xfrm>
            <a:off x="5769411" y="2635918"/>
            <a:ext cx="2650936" cy="2650936"/>
          </a:xfrm>
          <a:prstGeom prst="rect">
            <a:avLst/>
          </a:prstGeom>
        </p:spPr>
      </p:pic>
      <p:pic>
        <p:nvPicPr>
          <p:cNvPr id="19" name="Picture 19"/>
          <p:cNvPicPr>
            <a:picLocks noChangeAspect="1"/>
          </p:cNvPicPr>
          <p:nvPr/>
        </p:nvPicPr>
        <p:blipFill>
          <a:blip r:embed="rId4"/>
          <a:srcRect/>
          <a:stretch>
            <a:fillRect/>
          </a:stretch>
        </p:blipFill>
        <p:spPr>
          <a:xfrm>
            <a:off x="9810503" y="2635918"/>
            <a:ext cx="2650936" cy="2650936"/>
          </a:xfrm>
          <a:prstGeom prst="rect">
            <a:avLst/>
          </a:prstGeom>
        </p:spPr>
      </p:pic>
      <p:pic>
        <p:nvPicPr>
          <p:cNvPr id="20" name="Picture 20"/>
          <p:cNvPicPr>
            <a:picLocks noChangeAspect="1"/>
          </p:cNvPicPr>
          <p:nvPr/>
        </p:nvPicPr>
        <p:blipFill>
          <a:blip r:embed="rId5"/>
          <a:srcRect/>
          <a:stretch>
            <a:fillRect/>
          </a:stretch>
        </p:blipFill>
        <p:spPr>
          <a:xfrm>
            <a:off x="13818036" y="2635918"/>
            <a:ext cx="2650936" cy="26509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anim calcmode="lin" valueType="num">
                                      <p:cBhvr>
                                        <p:cTn id="25" dur="250" fill="hold"/>
                                        <p:tgtEl>
                                          <p:spTgt spid="9"/>
                                        </p:tgtEl>
                                        <p:attrNameLst>
                                          <p:attrName>ppt_x</p:attrName>
                                        </p:attrNameLst>
                                      </p:cBhvr>
                                      <p:tavLst>
                                        <p:tav tm="0">
                                          <p:val>
                                            <p:strVal val="#ppt_x"/>
                                          </p:val>
                                        </p:tav>
                                        <p:tav tm="100000">
                                          <p:val>
                                            <p:strVal val="#ppt_x"/>
                                          </p:val>
                                        </p:tav>
                                      </p:tavLst>
                                    </p:anim>
                                    <p:anim calcmode="lin" valueType="num">
                                      <p:cBhvr>
                                        <p:cTn id="26" dur="25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50"/>
                                        <p:tgtEl>
                                          <p:spTgt spid="18"/>
                                        </p:tgtEl>
                                      </p:cBhvr>
                                    </p:animEffect>
                                    <p:anim calcmode="lin" valueType="num">
                                      <p:cBhvr>
                                        <p:cTn id="30" dur="250" fill="hold"/>
                                        <p:tgtEl>
                                          <p:spTgt spid="18"/>
                                        </p:tgtEl>
                                        <p:attrNameLst>
                                          <p:attrName>ppt_x</p:attrName>
                                        </p:attrNameLst>
                                      </p:cBhvr>
                                      <p:tavLst>
                                        <p:tav tm="0">
                                          <p:val>
                                            <p:strVal val="#ppt_x"/>
                                          </p:val>
                                        </p:tav>
                                        <p:tav tm="100000">
                                          <p:val>
                                            <p:strVal val="#ppt_x"/>
                                          </p:val>
                                        </p:tav>
                                      </p:tavLst>
                                    </p:anim>
                                    <p:anim calcmode="lin" valueType="num">
                                      <p:cBhvr>
                                        <p:cTn id="31" dur="2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50"/>
                                        <p:tgtEl>
                                          <p:spTgt spid="15"/>
                                        </p:tgtEl>
                                      </p:cBhvr>
                                    </p:animEffect>
                                    <p:anim calcmode="lin" valueType="num">
                                      <p:cBhvr>
                                        <p:cTn id="37" dur="250" fill="hold"/>
                                        <p:tgtEl>
                                          <p:spTgt spid="15"/>
                                        </p:tgtEl>
                                        <p:attrNameLst>
                                          <p:attrName>ppt_x</p:attrName>
                                        </p:attrNameLst>
                                      </p:cBhvr>
                                      <p:tavLst>
                                        <p:tav tm="0">
                                          <p:val>
                                            <p:strVal val="#ppt_x"/>
                                          </p:val>
                                        </p:tav>
                                        <p:tav tm="100000">
                                          <p:val>
                                            <p:strVal val="#ppt_x"/>
                                          </p:val>
                                        </p:tav>
                                      </p:tavLst>
                                    </p:anim>
                                    <p:anim calcmode="lin" valueType="num">
                                      <p:cBhvr>
                                        <p:cTn id="38" dur="25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250"/>
                                        <p:tgtEl>
                                          <p:spTgt spid="20"/>
                                        </p:tgtEl>
                                      </p:cBhvr>
                                    </p:animEffect>
                                    <p:anim calcmode="lin" valueType="num">
                                      <p:cBhvr>
                                        <p:cTn id="54" dur="250" fill="hold"/>
                                        <p:tgtEl>
                                          <p:spTgt spid="20"/>
                                        </p:tgtEl>
                                        <p:attrNameLst>
                                          <p:attrName>ppt_x</p:attrName>
                                        </p:attrNameLst>
                                      </p:cBhvr>
                                      <p:tavLst>
                                        <p:tav tm="0">
                                          <p:val>
                                            <p:strVal val="#ppt_x"/>
                                          </p:val>
                                        </p:tav>
                                        <p:tav tm="100000">
                                          <p:val>
                                            <p:strVal val="#ppt_x"/>
                                          </p:val>
                                        </p:tav>
                                      </p:tavLst>
                                    </p:anim>
                                    <p:anim calcmode="lin" valueType="num">
                                      <p:cBhvr>
                                        <p:cTn id="55" dur="2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103" b="6103"/>
          <a:stretch>
            <a:fillRect/>
          </a:stretch>
        </p:blipFill>
        <p:spPr>
          <a:xfrm>
            <a:off x="-297473" y="-382465"/>
            <a:ext cx="9441473" cy="5525965"/>
          </a:xfrm>
          <a:prstGeom prst="rect">
            <a:avLst/>
          </a:prstGeom>
        </p:spPr>
      </p:pic>
      <p:pic>
        <p:nvPicPr>
          <p:cNvPr id="3" name="Picture 3"/>
          <p:cNvPicPr>
            <a:picLocks noChangeAspect="1"/>
          </p:cNvPicPr>
          <p:nvPr/>
        </p:nvPicPr>
        <p:blipFill>
          <a:blip r:embed="rId3"/>
          <a:srcRect t="6117" b="6117"/>
          <a:stretch>
            <a:fillRect/>
          </a:stretch>
        </p:blipFill>
        <p:spPr>
          <a:xfrm>
            <a:off x="9144000" y="5143500"/>
            <a:ext cx="9441473" cy="5525965"/>
          </a:xfrm>
          <a:prstGeom prst="rect">
            <a:avLst/>
          </a:prstGeom>
        </p:spPr>
      </p:pic>
      <p:grpSp>
        <p:nvGrpSpPr>
          <p:cNvPr id="4" name="Group 4"/>
          <p:cNvGrpSpPr/>
          <p:nvPr/>
        </p:nvGrpSpPr>
        <p:grpSpPr>
          <a:xfrm>
            <a:off x="9892812" y="1048473"/>
            <a:ext cx="7524750" cy="2708163"/>
            <a:chOff x="0" y="0"/>
            <a:chExt cx="10033000" cy="3610884"/>
          </a:xfrm>
        </p:grpSpPr>
        <p:sp>
          <p:nvSpPr>
            <p:cNvPr id="5" name="TextBox 5"/>
            <p:cNvSpPr txBox="1"/>
            <p:nvPr/>
          </p:nvSpPr>
          <p:spPr>
            <a:xfrm>
              <a:off x="786564" y="-9525"/>
              <a:ext cx="8459872" cy="734540"/>
            </a:xfrm>
            <a:prstGeom prst="rect">
              <a:avLst/>
            </a:prstGeom>
          </p:spPr>
          <p:txBody>
            <a:bodyPr lIns="0" tIns="0" rIns="0" bIns="0" rtlCol="0" anchor="t">
              <a:spAutoFit/>
            </a:bodyPr>
            <a:lstStyle/>
            <a:p>
              <a:pPr algn="ctr">
                <a:lnSpc>
                  <a:spcPts val="4319"/>
                </a:lnSpc>
              </a:pPr>
              <a:r>
                <a:rPr lang="en-US" sz="3599" spc="266">
                  <a:solidFill>
                    <a:srgbClr val="252827"/>
                  </a:solidFill>
                  <a:latin typeface="Montserrat Classic Bold"/>
                </a:rPr>
                <a:t>GOOGLE MAPS</a:t>
              </a:r>
            </a:p>
          </p:txBody>
        </p:sp>
        <p:sp>
          <p:nvSpPr>
            <p:cNvPr id="6" name="TextBox 6"/>
            <p:cNvSpPr txBox="1"/>
            <p:nvPr/>
          </p:nvSpPr>
          <p:spPr>
            <a:xfrm>
              <a:off x="240464" y="1505683"/>
              <a:ext cx="9552072" cy="1985985"/>
            </a:xfrm>
            <a:prstGeom prst="rect">
              <a:avLst/>
            </a:prstGeom>
          </p:spPr>
          <p:txBody>
            <a:bodyPr lIns="0" tIns="0" rIns="0" bIns="0" rtlCol="0" anchor="t">
              <a:spAutoFit/>
            </a:bodyPr>
            <a:lstStyle/>
            <a:p>
              <a:pPr algn="ctr">
                <a:lnSpc>
                  <a:spcPts val="3091"/>
                </a:lnSpc>
              </a:pPr>
              <a:r>
                <a:rPr lang="en-US" sz="1808" spc="126" dirty="0">
                  <a:solidFill>
                    <a:srgbClr val="252827"/>
                  </a:solidFill>
                  <a:latin typeface="Montserrat Light"/>
                </a:rPr>
                <a:t>We included the flutter plugin to integrate google maps in our service. The objective was to give users the possibility to launch google maps with the event place from inside the app.</a:t>
              </a:r>
            </a:p>
          </p:txBody>
        </p:sp>
        <p:sp>
          <p:nvSpPr>
            <p:cNvPr id="7" name="AutoShape 7"/>
            <p:cNvSpPr/>
            <p:nvPr/>
          </p:nvSpPr>
          <p:spPr>
            <a:xfrm>
              <a:off x="0" y="972107"/>
              <a:ext cx="10033000" cy="127000"/>
            </a:xfrm>
            <a:prstGeom prst="rect">
              <a:avLst/>
            </a:prstGeom>
            <a:solidFill>
              <a:srgbClr val="F8CF2C"/>
            </a:solidFill>
          </p:spPr>
        </p:sp>
      </p:grpSp>
      <p:grpSp>
        <p:nvGrpSpPr>
          <p:cNvPr id="8" name="Group 8"/>
          <p:cNvGrpSpPr/>
          <p:nvPr/>
        </p:nvGrpSpPr>
        <p:grpSpPr>
          <a:xfrm>
            <a:off x="825012" y="6206514"/>
            <a:ext cx="7524750" cy="2708163"/>
            <a:chOff x="0" y="0"/>
            <a:chExt cx="10033000" cy="3610884"/>
          </a:xfrm>
        </p:grpSpPr>
        <p:sp>
          <p:nvSpPr>
            <p:cNvPr id="9" name="TextBox 9"/>
            <p:cNvSpPr txBox="1"/>
            <p:nvPr/>
          </p:nvSpPr>
          <p:spPr>
            <a:xfrm>
              <a:off x="786564" y="-9525"/>
              <a:ext cx="8459872" cy="734540"/>
            </a:xfrm>
            <a:prstGeom prst="rect">
              <a:avLst/>
            </a:prstGeom>
          </p:spPr>
          <p:txBody>
            <a:bodyPr lIns="0" tIns="0" rIns="0" bIns="0" rtlCol="0" anchor="t">
              <a:spAutoFit/>
            </a:bodyPr>
            <a:lstStyle/>
            <a:p>
              <a:pPr algn="ctr">
                <a:lnSpc>
                  <a:spcPts val="4319"/>
                </a:lnSpc>
              </a:pPr>
              <a:r>
                <a:rPr lang="en-US" sz="3599" spc="266">
                  <a:solidFill>
                    <a:srgbClr val="252827"/>
                  </a:solidFill>
                  <a:latin typeface="Montserrat Classic Bold"/>
                </a:rPr>
                <a:t>GEOLOCATOR</a:t>
              </a:r>
            </a:p>
          </p:txBody>
        </p:sp>
        <p:sp>
          <p:nvSpPr>
            <p:cNvPr id="10" name="TextBox 10"/>
            <p:cNvSpPr txBox="1"/>
            <p:nvPr/>
          </p:nvSpPr>
          <p:spPr>
            <a:xfrm>
              <a:off x="240464" y="1505683"/>
              <a:ext cx="9552072" cy="1985985"/>
            </a:xfrm>
            <a:prstGeom prst="rect">
              <a:avLst/>
            </a:prstGeom>
          </p:spPr>
          <p:txBody>
            <a:bodyPr lIns="0" tIns="0" rIns="0" bIns="0" rtlCol="0" anchor="t">
              <a:spAutoFit/>
            </a:bodyPr>
            <a:lstStyle/>
            <a:p>
              <a:pPr algn="ctr">
                <a:lnSpc>
                  <a:spcPts val="3091"/>
                </a:lnSpc>
              </a:pPr>
              <a:r>
                <a:rPr lang="en-US" sz="1808" spc="126">
                  <a:solidFill>
                    <a:srgbClr val="252827"/>
                  </a:solidFill>
                  <a:latin typeface="Montserrat Light"/>
                </a:rPr>
                <a:t>A Flutter geolocation plugin which provides easy access to platform-specific location services. We used it in the application to retrieve the current user location to compute cities near to users.</a:t>
              </a:r>
            </a:p>
          </p:txBody>
        </p:sp>
        <p:sp>
          <p:nvSpPr>
            <p:cNvPr id="11" name="AutoShape 11"/>
            <p:cNvSpPr/>
            <p:nvPr/>
          </p:nvSpPr>
          <p:spPr>
            <a:xfrm>
              <a:off x="0" y="972107"/>
              <a:ext cx="10033000" cy="127000"/>
            </a:xfrm>
            <a:prstGeom prst="rect">
              <a:avLst/>
            </a:prstGeom>
            <a:solidFill>
              <a:srgbClr val="F8CF2C"/>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78694"/>
            <a:ext cx="16230600" cy="1254275"/>
            <a:chOff x="0" y="-66675"/>
            <a:chExt cx="21640800" cy="1672367"/>
          </a:xfrm>
        </p:grpSpPr>
        <p:sp>
          <p:nvSpPr>
            <p:cNvPr id="3" name="TextBox 3"/>
            <p:cNvSpPr txBox="1"/>
            <p:nvPr/>
          </p:nvSpPr>
          <p:spPr>
            <a:xfrm>
              <a:off x="1802564" y="-66675"/>
              <a:ext cx="18035672" cy="1121932"/>
            </a:xfrm>
            <a:prstGeom prst="rect">
              <a:avLst/>
            </a:prstGeom>
          </p:spPr>
          <p:txBody>
            <a:bodyPr lIns="0" tIns="0" rIns="0" bIns="0" rtlCol="0" anchor="t">
              <a:spAutoFit/>
            </a:bodyPr>
            <a:lstStyle/>
            <a:p>
              <a:pPr algn="ctr">
                <a:lnSpc>
                  <a:spcPts val="7336"/>
                </a:lnSpc>
              </a:pPr>
              <a:r>
                <a:rPr lang="en-US" sz="5600" spc="162" dirty="0">
                  <a:solidFill>
                    <a:srgbClr val="FFFEE6"/>
                  </a:solidFill>
                  <a:latin typeface="Montserrat Classic Bold"/>
                </a:rPr>
                <a:t>OTHER CHOICES</a:t>
              </a:r>
            </a:p>
          </p:txBody>
        </p:sp>
        <p:sp>
          <p:nvSpPr>
            <p:cNvPr id="4" name="AutoShape 4"/>
            <p:cNvSpPr/>
            <p:nvPr/>
          </p:nvSpPr>
          <p:spPr>
            <a:xfrm>
              <a:off x="0" y="1427892"/>
              <a:ext cx="21640800" cy="177800"/>
            </a:xfrm>
            <a:prstGeom prst="rect">
              <a:avLst/>
            </a:prstGeom>
            <a:solidFill>
              <a:srgbClr val="F8CF2C"/>
            </a:solidFill>
          </p:spPr>
        </p:sp>
      </p:grpSp>
      <p:sp>
        <p:nvSpPr>
          <p:cNvPr id="10" name="TextBox 10"/>
          <p:cNvSpPr txBox="1"/>
          <p:nvPr/>
        </p:nvSpPr>
        <p:spPr>
          <a:xfrm>
            <a:off x="2857500" y="3710762"/>
            <a:ext cx="5487654" cy="550905"/>
          </a:xfrm>
          <a:prstGeom prst="rect">
            <a:avLst/>
          </a:prstGeom>
        </p:spPr>
        <p:txBody>
          <a:bodyPr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Flare Flutter</a:t>
            </a:r>
          </a:p>
        </p:txBody>
      </p:sp>
      <p:sp>
        <p:nvSpPr>
          <p:cNvPr id="11" name="TextBox 11"/>
          <p:cNvSpPr txBox="1"/>
          <p:nvPr/>
        </p:nvSpPr>
        <p:spPr>
          <a:xfrm>
            <a:off x="2857500" y="4448721"/>
            <a:ext cx="5830554" cy="1027397"/>
          </a:xfrm>
          <a:prstGeom prst="rect">
            <a:avLst/>
          </a:prstGeom>
        </p:spPr>
        <p:txBody>
          <a:bodyPr lIns="0" tIns="0" rIns="0" bIns="0" rtlCol="0" anchor="t">
            <a:spAutoFit/>
          </a:bodyPr>
          <a:lstStyle/>
          <a:p>
            <a:pPr>
              <a:lnSpc>
                <a:spcPts val="2825"/>
              </a:lnSpc>
            </a:pPr>
            <a:r>
              <a:rPr lang="en-US" sz="1605" spc="112" dirty="0">
                <a:solidFill>
                  <a:schemeClr val="tx1">
                    <a:lumMod val="50000"/>
                    <a:lumOff val="50000"/>
                  </a:schemeClr>
                </a:solidFill>
                <a:latin typeface="Montserrat Light"/>
              </a:rPr>
              <a:t>I used this library to add custom animated components to flutter. An example is the color bar in the details of beers.</a:t>
            </a:r>
          </a:p>
        </p:txBody>
      </p:sp>
      <p:sp>
        <p:nvSpPr>
          <p:cNvPr id="13" name="TextBox 13"/>
          <p:cNvSpPr txBox="1"/>
          <p:nvPr/>
        </p:nvSpPr>
        <p:spPr>
          <a:xfrm>
            <a:off x="2857500" y="6845829"/>
            <a:ext cx="4725654" cy="550905"/>
          </a:xfrm>
          <a:prstGeom prst="rect">
            <a:avLst/>
          </a:prstGeom>
        </p:spPr>
        <p:txBody>
          <a:bodyPr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Geohashes</a:t>
            </a:r>
          </a:p>
        </p:txBody>
      </p:sp>
      <p:sp>
        <p:nvSpPr>
          <p:cNvPr id="14" name="TextBox 14"/>
          <p:cNvSpPr txBox="1"/>
          <p:nvPr/>
        </p:nvSpPr>
        <p:spPr>
          <a:xfrm>
            <a:off x="2857500" y="7583787"/>
            <a:ext cx="5297154" cy="989695"/>
          </a:xfrm>
          <a:prstGeom prst="rect">
            <a:avLst/>
          </a:prstGeom>
        </p:spPr>
        <p:txBody>
          <a:bodyPr lIns="0" tIns="0" rIns="0" bIns="0" rtlCol="0" anchor="t">
            <a:spAutoFit/>
          </a:bodyPr>
          <a:lstStyle/>
          <a:p>
            <a:pPr>
              <a:lnSpc>
                <a:spcPts val="2654"/>
              </a:lnSpc>
            </a:pPr>
            <a:r>
              <a:rPr lang="en-US" sz="1508" spc="105" dirty="0">
                <a:solidFill>
                  <a:schemeClr val="tx1">
                    <a:lumMod val="50000"/>
                    <a:lumOff val="50000"/>
                  </a:schemeClr>
                </a:solidFill>
                <a:latin typeface="Montserrat Light"/>
              </a:rPr>
              <a:t>To efficiently retrieve cities in a defined area, we used an algorithm to compute the geohash of the current user position.</a:t>
            </a:r>
          </a:p>
        </p:txBody>
      </p:sp>
      <p:sp>
        <p:nvSpPr>
          <p:cNvPr id="16" name="TextBox 16"/>
          <p:cNvSpPr txBox="1"/>
          <p:nvPr/>
        </p:nvSpPr>
        <p:spPr>
          <a:xfrm>
            <a:off x="11428745" y="3710762"/>
            <a:ext cx="5363991" cy="551433"/>
          </a:xfrm>
          <a:prstGeom prst="rect">
            <a:avLst/>
          </a:prstGeom>
        </p:spPr>
        <p:txBody>
          <a:bodyPr wrap="square"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BLoCs &amp; Pagination</a:t>
            </a:r>
          </a:p>
        </p:txBody>
      </p:sp>
      <p:sp>
        <p:nvSpPr>
          <p:cNvPr id="17" name="TextBox 17"/>
          <p:cNvSpPr txBox="1"/>
          <p:nvPr/>
        </p:nvSpPr>
        <p:spPr>
          <a:xfrm>
            <a:off x="11428746" y="4448720"/>
            <a:ext cx="5640054" cy="1386470"/>
          </a:xfrm>
          <a:prstGeom prst="rect">
            <a:avLst/>
          </a:prstGeom>
        </p:spPr>
        <p:txBody>
          <a:bodyPr lIns="0" tIns="0" rIns="0" bIns="0" rtlCol="0" anchor="t">
            <a:spAutoFit/>
          </a:bodyPr>
          <a:lstStyle/>
          <a:p>
            <a:pPr>
              <a:lnSpc>
                <a:spcPts val="2825"/>
              </a:lnSpc>
            </a:pPr>
            <a:r>
              <a:rPr lang="en-US" sz="1605" spc="112" dirty="0">
                <a:solidFill>
                  <a:schemeClr val="tx1">
                    <a:lumMod val="50000"/>
                    <a:lumOff val="50000"/>
                  </a:schemeClr>
                </a:solidFill>
                <a:latin typeface="Montserrat Light"/>
              </a:rPr>
              <a:t>To decouple the UI from firebase plugins, I implemented Business Logic Components. Furthermore pagination is implemented to avoid to put too much weight on network requests.</a:t>
            </a:r>
          </a:p>
        </p:txBody>
      </p:sp>
      <p:sp>
        <p:nvSpPr>
          <p:cNvPr id="19" name="TextBox 19"/>
          <p:cNvSpPr txBox="1"/>
          <p:nvPr/>
        </p:nvSpPr>
        <p:spPr>
          <a:xfrm>
            <a:off x="11428745" y="6845829"/>
            <a:ext cx="5640053" cy="551433"/>
          </a:xfrm>
          <a:prstGeom prst="rect">
            <a:avLst/>
          </a:prstGeom>
        </p:spPr>
        <p:txBody>
          <a:bodyPr wrap="square" lIns="0" tIns="0" rIns="0" bIns="0" rtlCol="0" anchor="t">
            <a:spAutoFit/>
          </a:bodyPr>
          <a:lstStyle/>
          <a:p>
            <a:pPr>
              <a:lnSpc>
                <a:spcPts val="4319"/>
              </a:lnSpc>
            </a:pPr>
            <a:r>
              <a:rPr lang="en-US" sz="3599" spc="266" dirty="0">
                <a:solidFill>
                  <a:schemeClr val="tx1">
                    <a:lumMod val="50000"/>
                    <a:lumOff val="50000"/>
                  </a:schemeClr>
                </a:solidFill>
                <a:latin typeface="Montserrat Classic Bold"/>
              </a:rPr>
              <a:t>Method Channels</a:t>
            </a:r>
          </a:p>
        </p:txBody>
      </p:sp>
      <p:sp>
        <p:nvSpPr>
          <p:cNvPr id="20" name="TextBox 20"/>
          <p:cNvSpPr txBox="1"/>
          <p:nvPr/>
        </p:nvSpPr>
        <p:spPr>
          <a:xfrm>
            <a:off x="11428746" y="7583787"/>
            <a:ext cx="5830554" cy="1027397"/>
          </a:xfrm>
          <a:prstGeom prst="rect">
            <a:avLst/>
          </a:prstGeom>
        </p:spPr>
        <p:txBody>
          <a:bodyPr lIns="0" tIns="0" rIns="0" bIns="0" rtlCol="0" anchor="t">
            <a:spAutoFit/>
          </a:bodyPr>
          <a:lstStyle/>
          <a:p>
            <a:pPr>
              <a:lnSpc>
                <a:spcPts val="2825"/>
              </a:lnSpc>
            </a:pPr>
            <a:r>
              <a:rPr lang="en-US" sz="1605" spc="112" dirty="0">
                <a:solidFill>
                  <a:schemeClr val="tx1">
                    <a:lumMod val="50000"/>
                    <a:lumOff val="50000"/>
                  </a:schemeClr>
                </a:solidFill>
                <a:latin typeface="Montserrat Light"/>
              </a:rPr>
              <a:t>I used them to run native android code when I need to fill flutter gaps and bugs. They were useful to access hardware components more efficiently.</a:t>
            </a:r>
          </a:p>
        </p:txBody>
      </p:sp>
      <p:sp>
        <p:nvSpPr>
          <p:cNvPr id="22" name="TextBox 3">
            <a:extLst>
              <a:ext uri="{FF2B5EF4-FFF2-40B4-BE49-F238E27FC236}">
                <a16:creationId xmlns:a16="http://schemas.microsoft.com/office/drawing/2014/main" id="{D598174A-4033-42E8-BF83-CDA5AE7E2720}"/>
              </a:ext>
            </a:extLst>
          </p:cNvPr>
          <p:cNvSpPr txBox="1"/>
          <p:nvPr/>
        </p:nvSpPr>
        <p:spPr>
          <a:xfrm>
            <a:off x="1495263" y="4568535"/>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1</a:t>
            </a:r>
          </a:p>
        </p:txBody>
      </p:sp>
      <p:sp>
        <p:nvSpPr>
          <p:cNvPr id="24" name="TextBox 3">
            <a:extLst>
              <a:ext uri="{FF2B5EF4-FFF2-40B4-BE49-F238E27FC236}">
                <a16:creationId xmlns:a16="http://schemas.microsoft.com/office/drawing/2014/main" id="{550E8624-76A1-469C-86B2-1E0181FC8D7C}"/>
              </a:ext>
            </a:extLst>
          </p:cNvPr>
          <p:cNvSpPr txBox="1"/>
          <p:nvPr/>
        </p:nvSpPr>
        <p:spPr>
          <a:xfrm>
            <a:off x="1495264" y="7734300"/>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2</a:t>
            </a:r>
          </a:p>
        </p:txBody>
      </p:sp>
      <p:sp>
        <p:nvSpPr>
          <p:cNvPr id="5" name="TextBox 3">
            <a:extLst>
              <a:ext uri="{FF2B5EF4-FFF2-40B4-BE49-F238E27FC236}">
                <a16:creationId xmlns:a16="http://schemas.microsoft.com/office/drawing/2014/main" id="{EA8F89AB-FDF8-4F54-BAED-DE99F85455EF}"/>
              </a:ext>
            </a:extLst>
          </p:cNvPr>
          <p:cNvSpPr txBox="1"/>
          <p:nvPr/>
        </p:nvSpPr>
        <p:spPr>
          <a:xfrm>
            <a:off x="9982200" y="4568535"/>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3</a:t>
            </a:r>
          </a:p>
        </p:txBody>
      </p:sp>
      <p:sp>
        <p:nvSpPr>
          <p:cNvPr id="6" name="TextBox 3">
            <a:extLst>
              <a:ext uri="{FF2B5EF4-FFF2-40B4-BE49-F238E27FC236}">
                <a16:creationId xmlns:a16="http://schemas.microsoft.com/office/drawing/2014/main" id="{6611C818-93B3-479E-AC08-1276D40B467A}"/>
              </a:ext>
            </a:extLst>
          </p:cNvPr>
          <p:cNvSpPr txBox="1"/>
          <p:nvPr/>
        </p:nvSpPr>
        <p:spPr>
          <a:xfrm>
            <a:off x="9982200" y="7734300"/>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4</a:t>
            </a:r>
          </a:p>
        </p:txBody>
      </p:sp>
    </p:spTree>
    <p:extLst>
      <p:ext uri="{BB962C8B-B14F-4D97-AF65-F5344CB8AC3E}">
        <p14:creationId xmlns:p14="http://schemas.microsoft.com/office/powerpoint/2010/main" val="19803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2">
                                            <p:txEl>
                                              <p:pRg st="0" end="0"/>
                                            </p:txEl>
                                          </p:spTgt>
                                        </p:tgtEl>
                                        <p:attrNameLst>
                                          <p:attrName>style.color</p:attrName>
                                        </p:attrNameLst>
                                      </p:cBhvr>
                                      <p:to>
                                        <a:srgbClr val="F8CF2C"/>
                                      </p:to>
                                    </p:animClr>
                                    <p:animClr clrSpc="rgb" dir="cw">
                                      <p:cBhvr>
                                        <p:cTn id="7" dur="500" fill="hold"/>
                                        <p:tgtEl>
                                          <p:spTgt spid="22">
                                            <p:txEl>
                                              <p:pRg st="0" end="0"/>
                                            </p:txEl>
                                          </p:spTgt>
                                        </p:tgtEl>
                                        <p:attrNameLst>
                                          <p:attrName>fillcolor</p:attrName>
                                        </p:attrNameLst>
                                      </p:cBhvr>
                                      <p:to>
                                        <a:srgbClr val="F8CF2C"/>
                                      </p:to>
                                    </p:animClr>
                                    <p:set>
                                      <p:cBhvr>
                                        <p:cTn id="8" dur="500" fill="hold"/>
                                        <p:tgtEl>
                                          <p:spTgt spid="22">
                                            <p:txEl>
                                              <p:pRg st="0" end="0"/>
                                            </p:txEl>
                                          </p:spTgt>
                                        </p:tgtEl>
                                        <p:attrNameLst>
                                          <p:attrName>fill.type</p:attrName>
                                        </p:attrNameLst>
                                      </p:cBhvr>
                                      <p:to>
                                        <p:strVal val="solid"/>
                                      </p:to>
                                    </p:set>
                                    <p:set>
                                      <p:cBhvr>
                                        <p:cTn id="9" dur="500" fill="hold"/>
                                        <p:tgtEl>
                                          <p:spTgt spid="22">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0">
                                            <p:txEl>
                                              <p:pRg st="0" end="0"/>
                                            </p:txEl>
                                          </p:spTgt>
                                        </p:tgtEl>
                                        <p:attrNameLst>
                                          <p:attrName>style.color</p:attrName>
                                        </p:attrNameLst>
                                      </p:cBhvr>
                                      <p:to>
                                        <a:srgbClr val="FFFEE6"/>
                                      </p:to>
                                    </p:animClr>
                                    <p:animClr clrSpc="rgb" dir="cw">
                                      <p:cBhvr>
                                        <p:cTn id="12" dur="500" fill="hold"/>
                                        <p:tgtEl>
                                          <p:spTgt spid="10">
                                            <p:txEl>
                                              <p:pRg st="0" end="0"/>
                                            </p:txEl>
                                          </p:spTgt>
                                        </p:tgtEl>
                                        <p:attrNameLst>
                                          <p:attrName>fillcolor</p:attrName>
                                        </p:attrNameLst>
                                      </p:cBhvr>
                                      <p:to>
                                        <a:srgbClr val="FFFEE6"/>
                                      </p:to>
                                    </p:animClr>
                                    <p:set>
                                      <p:cBhvr>
                                        <p:cTn id="13" dur="500" fill="hold"/>
                                        <p:tgtEl>
                                          <p:spTgt spid="10">
                                            <p:txEl>
                                              <p:pRg st="0" end="0"/>
                                            </p:txEl>
                                          </p:spTgt>
                                        </p:tgtEl>
                                        <p:attrNameLst>
                                          <p:attrName>fill.type</p:attrName>
                                        </p:attrNameLst>
                                      </p:cBhvr>
                                      <p:to>
                                        <p:strVal val="solid"/>
                                      </p:to>
                                    </p:set>
                                    <p:set>
                                      <p:cBhvr>
                                        <p:cTn id="14" dur="500" fill="hold"/>
                                        <p:tgtEl>
                                          <p:spTgt spid="10">
                                            <p:txEl>
                                              <p:pRg st="0" end="0"/>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11">
                                            <p:txEl>
                                              <p:pRg st="0" end="0"/>
                                            </p:txEl>
                                          </p:spTgt>
                                        </p:tgtEl>
                                        <p:attrNameLst>
                                          <p:attrName>style.color</p:attrName>
                                        </p:attrNameLst>
                                      </p:cBhvr>
                                      <p:to>
                                        <a:srgbClr val="FFFEE6"/>
                                      </p:to>
                                    </p:animClr>
                                    <p:animClr clrSpc="rgb" dir="cw">
                                      <p:cBhvr>
                                        <p:cTn id="17" dur="500" fill="hold"/>
                                        <p:tgtEl>
                                          <p:spTgt spid="11">
                                            <p:txEl>
                                              <p:pRg st="0" end="0"/>
                                            </p:txEl>
                                          </p:spTgt>
                                        </p:tgtEl>
                                        <p:attrNameLst>
                                          <p:attrName>fillcolor</p:attrName>
                                        </p:attrNameLst>
                                      </p:cBhvr>
                                      <p:to>
                                        <a:srgbClr val="FFFEE6"/>
                                      </p:to>
                                    </p:animClr>
                                    <p:set>
                                      <p:cBhvr>
                                        <p:cTn id="18" dur="500" fill="hold"/>
                                        <p:tgtEl>
                                          <p:spTgt spid="11">
                                            <p:txEl>
                                              <p:pRg st="0" end="0"/>
                                            </p:txEl>
                                          </p:spTgt>
                                        </p:tgtEl>
                                        <p:attrNameLst>
                                          <p:attrName>fill.type</p:attrName>
                                        </p:attrNameLst>
                                      </p:cBhvr>
                                      <p:to>
                                        <p:strVal val="solid"/>
                                      </p:to>
                                    </p:set>
                                    <p:set>
                                      <p:cBhvr>
                                        <p:cTn id="19" dur="500" fill="hold"/>
                                        <p:tgtEl>
                                          <p:spTgt spid="11">
                                            <p:txEl>
                                              <p:pRg st="0" end="0"/>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24">
                                            <p:txEl>
                                              <p:pRg st="0" end="0"/>
                                            </p:txEl>
                                          </p:spTgt>
                                        </p:tgtEl>
                                        <p:attrNameLst>
                                          <p:attrName>style.color</p:attrName>
                                        </p:attrNameLst>
                                      </p:cBhvr>
                                      <p:to>
                                        <a:srgbClr val="F8CF2C"/>
                                      </p:to>
                                    </p:animClr>
                                    <p:animClr clrSpc="rgb" dir="cw">
                                      <p:cBhvr>
                                        <p:cTn id="24" dur="500" fill="hold"/>
                                        <p:tgtEl>
                                          <p:spTgt spid="24">
                                            <p:txEl>
                                              <p:pRg st="0" end="0"/>
                                            </p:txEl>
                                          </p:spTgt>
                                        </p:tgtEl>
                                        <p:attrNameLst>
                                          <p:attrName>fillcolor</p:attrName>
                                        </p:attrNameLst>
                                      </p:cBhvr>
                                      <p:to>
                                        <a:srgbClr val="F8CF2C"/>
                                      </p:to>
                                    </p:animClr>
                                    <p:set>
                                      <p:cBhvr>
                                        <p:cTn id="25" dur="500" fill="hold"/>
                                        <p:tgtEl>
                                          <p:spTgt spid="24">
                                            <p:txEl>
                                              <p:pRg st="0" end="0"/>
                                            </p:txEl>
                                          </p:spTgt>
                                        </p:tgtEl>
                                        <p:attrNameLst>
                                          <p:attrName>fill.type</p:attrName>
                                        </p:attrNameLst>
                                      </p:cBhvr>
                                      <p:to>
                                        <p:strVal val="solid"/>
                                      </p:to>
                                    </p:set>
                                    <p:set>
                                      <p:cBhvr>
                                        <p:cTn id="26" dur="500" fill="hold"/>
                                        <p:tgtEl>
                                          <p:spTgt spid="24">
                                            <p:txEl>
                                              <p:pRg st="0" end="0"/>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13">
                                            <p:txEl>
                                              <p:pRg st="0" end="0"/>
                                            </p:txEl>
                                          </p:spTgt>
                                        </p:tgtEl>
                                        <p:attrNameLst>
                                          <p:attrName>style.color</p:attrName>
                                        </p:attrNameLst>
                                      </p:cBhvr>
                                      <p:to>
                                        <a:srgbClr val="FFFEE6"/>
                                      </p:to>
                                    </p:animClr>
                                    <p:animClr clrSpc="rgb" dir="cw">
                                      <p:cBhvr>
                                        <p:cTn id="29" dur="500" fill="hold"/>
                                        <p:tgtEl>
                                          <p:spTgt spid="13">
                                            <p:txEl>
                                              <p:pRg st="0" end="0"/>
                                            </p:txEl>
                                          </p:spTgt>
                                        </p:tgtEl>
                                        <p:attrNameLst>
                                          <p:attrName>fillcolor</p:attrName>
                                        </p:attrNameLst>
                                      </p:cBhvr>
                                      <p:to>
                                        <a:srgbClr val="FFFEE6"/>
                                      </p:to>
                                    </p:animClr>
                                    <p:set>
                                      <p:cBhvr>
                                        <p:cTn id="30" dur="500" fill="hold"/>
                                        <p:tgtEl>
                                          <p:spTgt spid="13">
                                            <p:txEl>
                                              <p:pRg st="0" end="0"/>
                                            </p:txEl>
                                          </p:spTgt>
                                        </p:tgtEl>
                                        <p:attrNameLst>
                                          <p:attrName>fill.type</p:attrName>
                                        </p:attrNameLst>
                                      </p:cBhvr>
                                      <p:to>
                                        <p:strVal val="solid"/>
                                      </p:to>
                                    </p:set>
                                    <p:set>
                                      <p:cBhvr>
                                        <p:cTn id="31" dur="500" fill="hold"/>
                                        <p:tgtEl>
                                          <p:spTgt spid="13">
                                            <p:txEl>
                                              <p:pRg st="0" end="0"/>
                                            </p:txEl>
                                          </p:spTgt>
                                        </p:tgtEl>
                                        <p:attrNameLst>
                                          <p:attrName>fill.on</p:attrName>
                                        </p:attrNameLst>
                                      </p:cBhvr>
                                      <p:to>
                                        <p:strVal val="true"/>
                                      </p:to>
                                    </p:set>
                                  </p:childTnLst>
                                </p:cTn>
                              </p:par>
                              <p:par>
                                <p:cTn id="32" presetID="19" presetClass="emph" presetSubtype="0" fill="hold" nodeType="withEffect">
                                  <p:stCondLst>
                                    <p:cond delay="0"/>
                                  </p:stCondLst>
                                  <p:childTnLst>
                                    <p:animClr clrSpc="rgb" dir="cw">
                                      <p:cBhvr override="childStyle">
                                        <p:cTn id="33" dur="500" fill="hold"/>
                                        <p:tgtEl>
                                          <p:spTgt spid="14">
                                            <p:txEl>
                                              <p:pRg st="0" end="0"/>
                                            </p:txEl>
                                          </p:spTgt>
                                        </p:tgtEl>
                                        <p:attrNameLst>
                                          <p:attrName>style.color</p:attrName>
                                        </p:attrNameLst>
                                      </p:cBhvr>
                                      <p:to>
                                        <a:srgbClr val="FFFEE6"/>
                                      </p:to>
                                    </p:animClr>
                                    <p:animClr clrSpc="rgb" dir="cw">
                                      <p:cBhvr>
                                        <p:cTn id="34" dur="500" fill="hold"/>
                                        <p:tgtEl>
                                          <p:spTgt spid="14">
                                            <p:txEl>
                                              <p:pRg st="0" end="0"/>
                                            </p:txEl>
                                          </p:spTgt>
                                        </p:tgtEl>
                                        <p:attrNameLst>
                                          <p:attrName>fillcolor</p:attrName>
                                        </p:attrNameLst>
                                      </p:cBhvr>
                                      <p:to>
                                        <a:srgbClr val="FFFEE6"/>
                                      </p:to>
                                    </p:animClr>
                                    <p:set>
                                      <p:cBhvr>
                                        <p:cTn id="35" dur="500" fill="hold"/>
                                        <p:tgtEl>
                                          <p:spTgt spid="14">
                                            <p:txEl>
                                              <p:pRg st="0" end="0"/>
                                            </p:txEl>
                                          </p:spTgt>
                                        </p:tgtEl>
                                        <p:attrNameLst>
                                          <p:attrName>fill.type</p:attrName>
                                        </p:attrNameLst>
                                      </p:cBhvr>
                                      <p:to>
                                        <p:strVal val="solid"/>
                                      </p:to>
                                    </p:set>
                                    <p:set>
                                      <p:cBhvr>
                                        <p:cTn id="36" dur="500" fill="hold"/>
                                        <p:tgtEl>
                                          <p:spTgt spid="14">
                                            <p:txEl>
                                              <p:pRg st="0" end="0"/>
                                            </p:txEl>
                                          </p:spTgt>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9" presetClass="emph" presetSubtype="0" fill="hold" nodeType="clickEffect">
                                  <p:stCondLst>
                                    <p:cond delay="0"/>
                                  </p:stCondLst>
                                  <p:childTnLst>
                                    <p:animClr clrSpc="rgb" dir="cw">
                                      <p:cBhvr override="childStyle">
                                        <p:cTn id="40" dur="500" fill="hold"/>
                                        <p:tgtEl>
                                          <p:spTgt spid="5">
                                            <p:txEl>
                                              <p:pRg st="0" end="0"/>
                                            </p:txEl>
                                          </p:spTgt>
                                        </p:tgtEl>
                                        <p:attrNameLst>
                                          <p:attrName>style.color</p:attrName>
                                        </p:attrNameLst>
                                      </p:cBhvr>
                                      <p:to>
                                        <a:srgbClr val="F8CF2C"/>
                                      </p:to>
                                    </p:animClr>
                                    <p:animClr clrSpc="rgb" dir="cw">
                                      <p:cBhvr>
                                        <p:cTn id="41" dur="500" fill="hold"/>
                                        <p:tgtEl>
                                          <p:spTgt spid="5">
                                            <p:txEl>
                                              <p:pRg st="0" end="0"/>
                                            </p:txEl>
                                          </p:spTgt>
                                        </p:tgtEl>
                                        <p:attrNameLst>
                                          <p:attrName>fillcolor</p:attrName>
                                        </p:attrNameLst>
                                      </p:cBhvr>
                                      <p:to>
                                        <a:srgbClr val="F8CF2C"/>
                                      </p:to>
                                    </p:animClr>
                                    <p:set>
                                      <p:cBhvr>
                                        <p:cTn id="42" dur="500" fill="hold"/>
                                        <p:tgtEl>
                                          <p:spTgt spid="5">
                                            <p:txEl>
                                              <p:pRg st="0" end="0"/>
                                            </p:txEl>
                                          </p:spTgt>
                                        </p:tgtEl>
                                        <p:attrNameLst>
                                          <p:attrName>fill.type</p:attrName>
                                        </p:attrNameLst>
                                      </p:cBhvr>
                                      <p:to>
                                        <p:strVal val="solid"/>
                                      </p:to>
                                    </p:set>
                                    <p:set>
                                      <p:cBhvr>
                                        <p:cTn id="43" dur="500" fill="hold"/>
                                        <p:tgtEl>
                                          <p:spTgt spid="5">
                                            <p:txEl>
                                              <p:pRg st="0" end="0"/>
                                            </p:txEl>
                                          </p:spTgt>
                                        </p:tgtEl>
                                        <p:attrNameLst>
                                          <p:attrName>fill.on</p:attrName>
                                        </p:attrNameLst>
                                      </p:cBhvr>
                                      <p:to>
                                        <p:strVal val="true"/>
                                      </p:to>
                                    </p:set>
                                  </p:childTnLst>
                                </p:cTn>
                              </p:par>
                              <p:par>
                                <p:cTn id="44" presetID="19" presetClass="emph" presetSubtype="0" fill="hold" nodeType="withEffect">
                                  <p:stCondLst>
                                    <p:cond delay="0"/>
                                  </p:stCondLst>
                                  <p:childTnLst>
                                    <p:animClr clrSpc="rgb" dir="cw">
                                      <p:cBhvr override="childStyle">
                                        <p:cTn id="45" dur="500" fill="hold"/>
                                        <p:tgtEl>
                                          <p:spTgt spid="16">
                                            <p:txEl>
                                              <p:pRg st="0" end="0"/>
                                            </p:txEl>
                                          </p:spTgt>
                                        </p:tgtEl>
                                        <p:attrNameLst>
                                          <p:attrName>style.color</p:attrName>
                                        </p:attrNameLst>
                                      </p:cBhvr>
                                      <p:to>
                                        <a:srgbClr val="FFFEE6"/>
                                      </p:to>
                                    </p:animClr>
                                    <p:animClr clrSpc="rgb" dir="cw">
                                      <p:cBhvr>
                                        <p:cTn id="46" dur="500" fill="hold"/>
                                        <p:tgtEl>
                                          <p:spTgt spid="16">
                                            <p:txEl>
                                              <p:pRg st="0" end="0"/>
                                            </p:txEl>
                                          </p:spTgt>
                                        </p:tgtEl>
                                        <p:attrNameLst>
                                          <p:attrName>fillcolor</p:attrName>
                                        </p:attrNameLst>
                                      </p:cBhvr>
                                      <p:to>
                                        <a:srgbClr val="FFFEE6"/>
                                      </p:to>
                                    </p:animClr>
                                    <p:set>
                                      <p:cBhvr>
                                        <p:cTn id="47" dur="500" fill="hold"/>
                                        <p:tgtEl>
                                          <p:spTgt spid="16">
                                            <p:txEl>
                                              <p:pRg st="0" end="0"/>
                                            </p:txEl>
                                          </p:spTgt>
                                        </p:tgtEl>
                                        <p:attrNameLst>
                                          <p:attrName>fill.type</p:attrName>
                                        </p:attrNameLst>
                                      </p:cBhvr>
                                      <p:to>
                                        <p:strVal val="solid"/>
                                      </p:to>
                                    </p:set>
                                    <p:set>
                                      <p:cBhvr>
                                        <p:cTn id="48" dur="500" fill="hold"/>
                                        <p:tgtEl>
                                          <p:spTgt spid="16">
                                            <p:txEl>
                                              <p:pRg st="0" end="0"/>
                                            </p:txEl>
                                          </p:spTgt>
                                        </p:tgtEl>
                                        <p:attrNameLst>
                                          <p:attrName>fill.on</p:attrName>
                                        </p:attrNameLst>
                                      </p:cBhvr>
                                      <p:to>
                                        <p:strVal val="true"/>
                                      </p:to>
                                    </p:set>
                                  </p:childTnLst>
                                </p:cTn>
                              </p:par>
                              <p:par>
                                <p:cTn id="49" presetID="19" presetClass="emph" presetSubtype="0" fill="hold" nodeType="withEffect">
                                  <p:stCondLst>
                                    <p:cond delay="0"/>
                                  </p:stCondLst>
                                  <p:childTnLst>
                                    <p:animClr clrSpc="rgb" dir="cw">
                                      <p:cBhvr override="childStyle">
                                        <p:cTn id="50" dur="500" fill="hold"/>
                                        <p:tgtEl>
                                          <p:spTgt spid="17">
                                            <p:txEl>
                                              <p:pRg st="0" end="0"/>
                                            </p:txEl>
                                          </p:spTgt>
                                        </p:tgtEl>
                                        <p:attrNameLst>
                                          <p:attrName>style.color</p:attrName>
                                        </p:attrNameLst>
                                      </p:cBhvr>
                                      <p:to>
                                        <a:srgbClr val="FFFEE6"/>
                                      </p:to>
                                    </p:animClr>
                                    <p:animClr clrSpc="rgb" dir="cw">
                                      <p:cBhvr>
                                        <p:cTn id="51" dur="500" fill="hold"/>
                                        <p:tgtEl>
                                          <p:spTgt spid="17">
                                            <p:txEl>
                                              <p:pRg st="0" end="0"/>
                                            </p:txEl>
                                          </p:spTgt>
                                        </p:tgtEl>
                                        <p:attrNameLst>
                                          <p:attrName>fillcolor</p:attrName>
                                        </p:attrNameLst>
                                      </p:cBhvr>
                                      <p:to>
                                        <a:srgbClr val="FFFEE6"/>
                                      </p:to>
                                    </p:animClr>
                                    <p:set>
                                      <p:cBhvr>
                                        <p:cTn id="52" dur="500" fill="hold"/>
                                        <p:tgtEl>
                                          <p:spTgt spid="17">
                                            <p:txEl>
                                              <p:pRg st="0" end="0"/>
                                            </p:txEl>
                                          </p:spTgt>
                                        </p:tgtEl>
                                        <p:attrNameLst>
                                          <p:attrName>fill.type</p:attrName>
                                        </p:attrNameLst>
                                      </p:cBhvr>
                                      <p:to>
                                        <p:strVal val="solid"/>
                                      </p:to>
                                    </p:set>
                                    <p:set>
                                      <p:cBhvr>
                                        <p:cTn id="53" dur="500" fill="hold"/>
                                        <p:tgtEl>
                                          <p:spTgt spid="17">
                                            <p:txEl>
                                              <p:pRg st="0" end="0"/>
                                            </p:txEl>
                                          </p:spTgt>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9" presetClass="emph" presetSubtype="0" fill="hold" nodeType="clickEffect">
                                  <p:stCondLst>
                                    <p:cond delay="0"/>
                                  </p:stCondLst>
                                  <p:childTnLst>
                                    <p:animClr clrSpc="rgb" dir="cw">
                                      <p:cBhvr override="childStyle">
                                        <p:cTn id="57" dur="500" fill="hold"/>
                                        <p:tgtEl>
                                          <p:spTgt spid="6">
                                            <p:txEl>
                                              <p:pRg st="0" end="0"/>
                                            </p:txEl>
                                          </p:spTgt>
                                        </p:tgtEl>
                                        <p:attrNameLst>
                                          <p:attrName>style.color</p:attrName>
                                        </p:attrNameLst>
                                      </p:cBhvr>
                                      <p:to>
                                        <a:srgbClr val="F8CF2C"/>
                                      </p:to>
                                    </p:animClr>
                                    <p:animClr clrSpc="rgb" dir="cw">
                                      <p:cBhvr>
                                        <p:cTn id="58" dur="500" fill="hold"/>
                                        <p:tgtEl>
                                          <p:spTgt spid="6">
                                            <p:txEl>
                                              <p:pRg st="0" end="0"/>
                                            </p:txEl>
                                          </p:spTgt>
                                        </p:tgtEl>
                                        <p:attrNameLst>
                                          <p:attrName>fillcolor</p:attrName>
                                        </p:attrNameLst>
                                      </p:cBhvr>
                                      <p:to>
                                        <a:srgbClr val="F8CF2C"/>
                                      </p:to>
                                    </p:animClr>
                                    <p:set>
                                      <p:cBhvr>
                                        <p:cTn id="59" dur="500" fill="hold"/>
                                        <p:tgtEl>
                                          <p:spTgt spid="6">
                                            <p:txEl>
                                              <p:pRg st="0" end="0"/>
                                            </p:txEl>
                                          </p:spTgt>
                                        </p:tgtEl>
                                        <p:attrNameLst>
                                          <p:attrName>fill.type</p:attrName>
                                        </p:attrNameLst>
                                      </p:cBhvr>
                                      <p:to>
                                        <p:strVal val="solid"/>
                                      </p:to>
                                    </p:set>
                                    <p:set>
                                      <p:cBhvr>
                                        <p:cTn id="60" dur="500" fill="hold"/>
                                        <p:tgtEl>
                                          <p:spTgt spid="6">
                                            <p:txEl>
                                              <p:pRg st="0" end="0"/>
                                            </p:txEl>
                                          </p:spTgt>
                                        </p:tgtEl>
                                        <p:attrNameLst>
                                          <p:attrName>fill.on</p:attrName>
                                        </p:attrNameLst>
                                      </p:cBhvr>
                                      <p:to>
                                        <p:strVal val="true"/>
                                      </p:to>
                                    </p:set>
                                  </p:childTnLst>
                                </p:cTn>
                              </p:par>
                              <p:par>
                                <p:cTn id="61" presetID="19" presetClass="emph" presetSubtype="0" fill="hold" nodeType="withEffect">
                                  <p:stCondLst>
                                    <p:cond delay="0"/>
                                  </p:stCondLst>
                                  <p:childTnLst>
                                    <p:animClr clrSpc="rgb" dir="cw">
                                      <p:cBhvr override="childStyle">
                                        <p:cTn id="62" dur="500" fill="hold"/>
                                        <p:tgtEl>
                                          <p:spTgt spid="19">
                                            <p:txEl>
                                              <p:pRg st="0" end="0"/>
                                            </p:txEl>
                                          </p:spTgt>
                                        </p:tgtEl>
                                        <p:attrNameLst>
                                          <p:attrName>style.color</p:attrName>
                                        </p:attrNameLst>
                                      </p:cBhvr>
                                      <p:to>
                                        <a:srgbClr val="FFFEE6"/>
                                      </p:to>
                                    </p:animClr>
                                    <p:animClr clrSpc="rgb" dir="cw">
                                      <p:cBhvr>
                                        <p:cTn id="63" dur="500" fill="hold"/>
                                        <p:tgtEl>
                                          <p:spTgt spid="19">
                                            <p:txEl>
                                              <p:pRg st="0" end="0"/>
                                            </p:txEl>
                                          </p:spTgt>
                                        </p:tgtEl>
                                        <p:attrNameLst>
                                          <p:attrName>fillcolor</p:attrName>
                                        </p:attrNameLst>
                                      </p:cBhvr>
                                      <p:to>
                                        <a:srgbClr val="FFFEE6"/>
                                      </p:to>
                                    </p:animClr>
                                    <p:set>
                                      <p:cBhvr>
                                        <p:cTn id="64" dur="500" fill="hold"/>
                                        <p:tgtEl>
                                          <p:spTgt spid="19">
                                            <p:txEl>
                                              <p:pRg st="0" end="0"/>
                                            </p:txEl>
                                          </p:spTgt>
                                        </p:tgtEl>
                                        <p:attrNameLst>
                                          <p:attrName>fill.type</p:attrName>
                                        </p:attrNameLst>
                                      </p:cBhvr>
                                      <p:to>
                                        <p:strVal val="solid"/>
                                      </p:to>
                                    </p:set>
                                    <p:set>
                                      <p:cBhvr>
                                        <p:cTn id="65" dur="500" fill="hold"/>
                                        <p:tgtEl>
                                          <p:spTgt spid="19">
                                            <p:txEl>
                                              <p:pRg st="0" end="0"/>
                                            </p:txEl>
                                          </p:spTgt>
                                        </p:tgtEl>
                                        <p:attrNameLst>
                                          <p:attrName>fill.on</p:attrName>
                                        </p:attrNameLst>
                                      </p:cBhvr>
                                      <p:to>
                                        <p:strVal val="true"/>
                                      </p:to>
                                    </p:set>
                                  </p:childTnLst>
                                </p:cTn>
                              </p:par>
                              <p:par>
                                <p:cTn id="66" presetID="19" presetClass="emph" presetSubtype="0" fill="hold" nodeType="withEffect">
                                  <p:stCondLst>
                                    <p:cond delay="0"/>
                                  </p:stCondLst>
                                  <p:childTnLst>
                                    <p:animClr clrSpc="rgb" dir="cw">
                                      <p:cBhvr override="childStyle">
                                        <p:cTn id="67" dur="500" fill="hold"/>
                                        <p:tgtEl>
                                          <p:spTgt spid="20">
                                            <p:txEl>
                                              <p:pRg st="0" end="0"/>
                                            </p:txEl>
                                          </p:spTgt>
                                        </p:tgtEl>
                                        <p:attrNameLst>
                                          <p:attrName>style.color</p:attrName>
                                        </p:attrNameLst>
                                      </p:cBhvr>
                                      <p:to>
                                        <a:srgbClr val="FFFEE6"/>
                                      </p:to>
                                    </p:animClr>
                                    <p:animClr clrSpc="rgb" dir="cw">
                                      <p:cBhvr>
                                        <p:cTn id="68" dur="500" fill="hold"/>
                                        <p:tgtEl>
                                          <p:spTgt spid="20">
                                            <p:txEl>
                                              <p:pRg st="0" end="0"/>
                                            </p:txEl>
                                          </p:spTgt>
                                        </p:tgtEl>
                                        <p:attrNameLst>
                                          <p:attrName>fillcolor</p:attrName>
                                        </p:attrNameLst>
                                      </p:cBhvr>
                                      <p:to>
                                        <a:srgbClr val="FFFEE6"/>
                                      </p:to>
                                    </p:animClr>
                                    <p:set>
                                      <p:cBhvr>
                                        <p:cTn id="69" dur="500" fill="hold"/>
                                        <p:tgtEl>
                                          <p:spTgt spid="20">
                                            <p:txEl>
                                              <p:pRg st="0" end="0"/>
                                            </p:txEl>
                                          </p:spTgt>
                                        </p:tgtEl>
                                        <p:attrNameLst>
                                          <p:attrName>fill.type</p:attrName>
                                        </p:attrNameLst>
                                      </p:cBhvr>
                                      <p:to>
                                        <p:strVal val="solid"/>
                                      </p:to>
                                    </p:set>
                                    <p:set>
                                      <p:cBhvr>
                                        <p:cTn id="70" dur="500" fill="hold"/>
                                        <p:tgtEl>
                                          <p:spTgt spid="2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103" b="6103"/>
          <a:stretch>
            <a:fillRect/>
          </a:stretch>
        </p:blipFill>
        <p:spPr>
          <a:xfrm>
            <a:off x="-297473" y="-382465"/>
            <a:ext cx="9441473" cy="5525965"/>
          </a:xfrm>
          <a:prstGeom prst="rect">
            <a:avLst/>
          </a:prstGeom>
        </p:spPr>
      </p:pic>
      <p:pic>
        <p:nvPicPr>
          <p:cNvPr id="3" name="Picture 3"/>
          <p:cNvPicPr>
            <a:picLocks noChangeAspect="1"/>
          </p:cNvPicPr>
          <p:nvPr/>
        </p:nvPicPr>
        <p:blipFill>
          <a:blip r:embed="rId3"/>
          <a:srcRect t="6158" b="6158"/>
          <a:stretch>
            <a:fillRect/>
          </a:stretch>
        </p:blipFill>
        <p:spPr>
          <a:xfrm>
            <a:off x="9144000" y="5143500"/>
            <a:ext cx="9441473" cy="5525965"/>
          </a:xfrm>
          <a:prstGeom prst="rect">
            <a:avLst/>
          </a:prstGeom>
        </p:spPr>
      </p:pic>
      <p:grpSp>
        <p:nvGrpSpPr>
          <p:cNvPr id="4" name="Group 4"/>
          <p:cNvGrpSpPr/>
          <p:nvPr/>
        </p:nvGrpSpPr>
        <p:grpSpPr>
          <a:xfrm>
            <a:off x="9892812" y="855685"/>
            <a:ext cx="7524750" cy="3093739"/>
            <a:chOff x="0" y="0"/>
            <a:chExt cx="10033000" cy="4124985"/>
          </a:xfrm>
        </p:grpSpPr>
        <p:sp>
          <p:nvSpPr>
            <p:cNvPr id="5" name="TextBox 5"/>
            <p:cNvSpPr txBox="1"/>
            <p:nvPr/>
          </p:nvSpPr>
          <p:spPr>
            <a:xfrm>
              <a:off x="786564" y="-9525"/>
              <a:ext cx="8459872" cy="734540"/>
            </a:xfrm>
            <a:prstGeom prst="rect">
              <a:avLst/>
            </a:prstGeom>
          </p:spPr>
          <p:txBody>
            <a:bodyPr lIns="0" tIns="0" rIns="0" bIns="0" rtlCol="0" anchor="t">
              <a:spAutoFit/>
            </a:bodyPr>
            <a:lstStyle/>
            <a:p>
              <a:pPr algn="ctr">
                <a:lnSpc>
                  <a:spcPts val="4319"/>
                </a:lnSpc>
              </a:pPr>
              <a:r>
                <a:rPr lang="en-US" sz="3599" spc="266">
                  <a:solidFill>
                    <a:srgbClr val="252827"/>
                  </a:solidFill>
                  <a:latin typeface="Montserrat Classic Bold"/>
                </a:rPr>
                <a:t>FIREBASE ML</a:t>
              </a:r>
            </a:p>
          </p:txBody>
        </p:sp>
        <p:sp>
          <p:nvSpPr>
            <p:cNvPr id="6" name="TextBox 6"/>
            <p:cNvSpPr txBox="1"/>
            <p:nvPr/>
          </p:nvSpPr>
          <p:spPr>
            <a:xfrm>
              <a:off x="240464" y="1505683"/>
              <a:ext cx="9552072" cy="2500086"/>
            </a:xfrm>
            <a:prstGeom prst="rect">
              <a:avLst/>
            </a:prstGeom>
          </p:spPr>
          <p:txBody>
            <a:bodyPr lIns="0" tIns="0" rIns="0" bIns="0" rtlCol="0" anchor="t">
              <a:spAutoFit/>
            </a:bodyPr>
            <a:lstStyle/>
            <a:p>
              <a:pPr algn="ctr">
                <a:lnSpc>
                  <a:spcPts val="3091"/>
                </a:lnSpc>
              </a:pPr>
              <a:r>
                <a:rPr lang="en-US" sz="1808" spc="126">
                  <a:solidFill>
                    <a:srgbClr val="252827"/>
                  </a:solidFill>
                  <a:latin typeface="Montserrat Light"/>
                </a:rPr>
                <a:t>We decided to use Firebase ML Kit to scan barcodes and QR codes. This module does not connect to the backend but runs the analysis locally since the required computational power to perform these operations is not too heavy for the processor.</a:t>
              </a:r>
            </a:p>
          </p:txBody>
        </p:sp>
        <p:sp>
          <p:nvSpPr>
            <p:cNvPr id="7" name="AutoShape 7"/>
            <p:cNvSpPr/>
            <p:nvPr/>
          </p:nvSpPr>
          <p:spPr>
            <a:xfrm>
              <a:off x="0" y="972107"/>
              <a:ext cx="10033000" cy="127000"/>
            </a:xfrm>
            <a:prstGeom prst="rect">
              <a:avLst/>
            </a:prstGeom>
            <a:solidFill>
              <a:srgbClr val="F8CF2C"/>
            </a:solidFill>
          </p:spPr>
        </p:sp>
      </p:grpSp>
      <p:grpSp>
        <p:nvGrpSpPr>
          <p:cNvPr id="8" name="Group 8"/>
          <p:cNvGrpSpPr/>
          <p:nvPr/>
        </p:nvGrpSpPr>
        <p:grpSpPr>
          <a:xfrm>
            <a:off x="825012" y="6206514"/>
            <a:ext cx="7524750" cy="2708163"/>
            <a:chOff x="0" y="0"/>
            <a:chExt cx="10033000" cy="3610884"/>
          </a:xfrm>
        </p:grpSpPr>
        <p:sp>
          <p:nvSpPr>
            <p:cNvPr id="9" name="TextBox 9"/>
            <p:cNvSpPr txBox="1"/>
            <p:nvPr/>
          </p:nvSpPr>
          <p:spPr>
            <a:xfrm>
              <a:off x="786564" y="-9525"/>
              <a:ext cx="8459872" cy="734540"/>
            </a:xfrm>
            <a:prstGeom prst="rect">
              <a:avLst/>
            </a:prstGeom>
          </p:spPr>
          <p:txBody>
            <a:bodyPr lIns="0" tIns="0" rIns="0" bIns="0" rtlCol="0" anchor="t">
              <a:spAutoFit/>
            </a:bodyPr>
            <a:lstStyle/>
            <a:p>
              <a:pPr algn="ctr">
                <a:lnSpc>
                  <a:spcPts val="4319"/>
                </a:lnSpc>
              </a:pPr>
              <a:r>
                <a:rPr lang="en-US" sz="3599" spc="266">
                  <a:solidFill>
                    <a:srgbClr val="252827"/>
                  </a:solidFill>
                  <a:latin typeface="Montserrat Classic Bold"/>
                </a:rPr>
                <a:t>CAMERA X</a:t>
              </a:r>
            </a:p>
          </p:txBody>
        </p:sp>
        <p:sp>
          <p:nvSpPr>
            <p:cNvPr id="10" name="TextBox 10"/>
            <p:cNvSpPr txBox="1"/>
            <p:nvPr/>
          </p:nvSpPr>
          <p:spPr>
            <a:xfrm>
              <a:off x="240464" y="1505683"/>
              <a:ext cx="9552072" cy="1985985"/>
            </a:xfrm>
            <a:prstGeom prst="rect">
              <a:avLst/>
            </a:prstGeom>
          </p:spPr>
          <p:txBody>
            <a:bodyPr lIns="0" tIns="0" rIns="0" bIns="0" rtlCol="0" anchor="t">
              <a:spAutoFit/>
            </a:bodyPr>
            <a:lstStyle/>
            <a:p>
              <a:pPr algn="ctr">
                <a:lnSpc>
                  <a:spcPts val="3091"/>
                </a:lnSpc>
              </a:pPr>
              <a:r>
                <a:rPr lang="en-US" sz="1808" spc="126">
                  <a:solidFill>
                    <a:srgbClr val="252827"/>
                  </a:solidFill>
                  <a:latin typeface="Montserrat Light"/>
                </a:rPr>
                <a:t>CameraX is a Jetpack support library, built to help developers make camera app development easier. We use this library together with Firebase ML Kit to perform the scan of bar codes and QR codes.</a:t>
              </a:r>
            </a:p>
          </p:txBody>
        </p:sp>
        <p:sp>
          <p:nvSpPr>
            <p:cNvPr id="11" name="AutoShape 11"/>
            <p:cNvSpPr/>
            <p:nvPr/>
          </p:nvSpPr>
          <p:spPr>
            <a:xfrm>
              <a:off x="0" y="972107"/>
              <a:ext cx="10033000" cy="127000"/>
            </a:xfrm>
            <a:prstGeom prst="rect">
              <a:avLst/>
            </a:prstGeom>
            <a:solidFill>
              <a:srgbClr val="F8CF2C"/>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60000"/>
          </a:blip>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181350" y="3284595"/>
            <a:ext cx="11925300" cy="3717810"/>
            <a:chOff x="0" y="0"/>
            <a:chExt cx="15900400" cy="4957080"/>
          </a:xfrm>
        </p:grpSpPr>
        <p:sp>
          <p:nvSpPr>
            <p:cNvPr id="3" name="AutoShape 3"/>
            <p:cNvSpPr/>
            <p:nvPr/>
          </p:nvSpPr>
          <p:spPr>
            <a:xfrm>
              <a:off x="0" y="0"/>
              <a:ext cx="15900400" cy="4957080"/>
            </a:xfrm>
            <a:prstGeom prst="rect">
              <a:avLst/>
            </a:prstGeom>
            <a:solidFill>
              <a:srgbClr val="252827"/>
            </a:solidFill>
          </p:spPr>
        </p:sp>
        <p:sp>
          <p:nvSpPr>
            <p:cNvPr id="4" name="TextBox 4"/>
            <p:cNvSpPr txBox="1"/>
            <p:nvPr/>
          </p:nvSpPr>
          <p:spPr>
            <a:xfrm>
              <a:off x="1573967" y="926735"/>
              <a:ext cx="12752468" cy="1173655"/>
            </a:xfrm>
            <a:prstGeom prst="rect">
              <a:avLst/>
            </a:prstGeom>
          </p:spPr>
          <p:txBody>
            <a:bodyPr lIns="0" tIns="0" rIns="0" bIns="0" rtlCol="0" anchor="t">
              <a:spAutoFit/>
            </a:bodyPr>
            <a:lstStyle/>
            <a:p>
              <a:pPr algn="ctr">
                <a:lnSpc>
                  <a:spcPts val="7559"/>
                </a:lnSpc>
              </a:pPr>
              <a:r>
                <a:rPr lang="en-US" sz="6000" spc="54" dirty="0">
                  <a:solidFill>
                    <a:srgbClr val="FFFEE6"/>
                  </a:solidFill>
                  <a:latin typeface="Montserrat Classic Bold"/>
                </a:rPr>
                <a:t>DESIGN &amp; TESTING</a:t>
              </a:r>
            </a:p>
          </p:txBody>
        </p:sp>
        <p:sp>
          <p:nvSpPr>
            <p:cNvPr id="5" name="AutoShape 5"/>
            <p:cNvSpPr/>
            <p:nvPr/>
          </p:nvSpPr>
          <p:spPr>
            <a:xfrm>
              <a:off x="1219200" y="2776078"/>
              <a:ext cx="13462000" cy="177800"/>
            </a:xfrm>
            <a:prstGeom prst="rect">
              <a:avLst/>
            </a:prstGeom>
            <a:solidFill>
              <a:srgbClr val="F8CF2C"/>
            </a:solidFill>
          </p:spPr>
        </p:sp>
        <p:sp>
          <p:nvSpPr>
            <p:cNvPr id="6" name="TextBox 6"/>
            <p:cNvSpPr txBox="1"/>
            <p:nvPr/>
          </p:nvSpPr>
          <p:spPr>
            <a:xfrm>
              <a:off x="3110664" y="3332479"/>
              <a:ext cx="9679072" cy="654276"/>
            </a:xfrm>
            <a:prstGeom prst="rect">
              <a:avLst/>
            </a:prstGeom>
          </p:spPr>
          <p:txBody>
            <a:bodyPr lIns="0" tIns="0" rIns="0" bIns="0" rtlCol="0" anchor="t">
              <a:spAutoFit/>
            </a:bodyPr>
            <a:lstStyle/>
            <a:p>
              <a:pPr algn="ctr">
                <a:lnSpc>
                  <a:spcPts val="4284"/>
                </a:lnSpc>
              </a:pPr>
              <a:r>
                <a:rPr lang="en-US" sz="2800" spc="308" dirty="0">
                  <a:solidFill>
                    <a:srgbClr val="FFFEE6"/>
                  </a:solidFill>
                  <a:latin typeface="Montserrat Classic"/>
                </a:rPr>
                <a:t>AND FINAL CONSIDERATIONS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78694"/>
            <a:ext cx="16230600" cy="1254275"/>
            <a:chOff x="0" y="-66675"/>
            <a:chExt cx="21640800" cy="1672367"/>
          </a:xfrm>
        </p:grpSpPr>
        <p:sp>
          <p:nvSpPr>
            <p:cNvPr id="3" name="TextBox 3"/>
            <p:cNvSpPr txBox="1"/>
            <p:nvPr/>
          </p:nvSpPr>
          <p:spPr>
            <a:xfrm>
              <a:off x="1802564" y="-66675"/>
              <a:ext cx="18035672" cy="1121932"/>
            </a:xfrm>
            <a:prstGeom prst="rect">
              <a:avLst/>
            </a:prstGeom>
          </p:spPr>
          <p:txBody>
            <a:bodyPr lIns="0" tIns="0" rIns="0" bIns="0" rtlCol="0" anchor="t">
              <a:spAutoFit/>
            </a:bodyPr>
            <a:lstStyle/>
            <a:p>
              <a:pPr algn="ctr">
                <a:lnSpc>
                  <a:spcPts val="7336"/>
                </a:lnSpc>
              </a:pPr>
              <a:r>
                <a:rPr lang="en-US" sz="5600" spc="162" dirty="0">
                  <a:solidFill>
                    <a:srgbClr val="FFFEE6"/>
                  </a:solidFill>
                  <a:latin typeface="Montserrat Classic Bold"/>
                </a:rPr>
                <a:t>DESIGN</a:t>
              </a:r>
            </a:p>
          </p:txBody>
        </p:sp>
        <p:sp>
          <p:nvSpPr>
            <p:cNvPr id="4" name="AutoShape 4"/>
            <p:cNvSpPr/>
            <p:nvPr/>
          </p:nvSpPr>
          <p:spPr>
            <a:xfrm>
              <a:off x="0" y="1427892"/>
              <a:ext cx="21640800" cy="177800"/>
            </a:xfrm>
            <a:prstGeom prst="rect">
              <a:avLst/>
            </a:prstGeom>
            <a:solidFill>
              <a:srgbClr val="F8CF2C"/>
            </a:solidFill>
          </p:spPr>
        </p:sp>
      </p:grpSp>
      <p:sp>
        <p:nvSpPr>
          <p:cNvPr id="10" name="TextBox 10"/>
          <p:cNvSpPr txBox="1"/>
          <p:nvPr/>
        </p:nvSpPr>
        <p:spPr>
          <a:xfrm>
            <a:off x="2857500" y="3710762"/>
            <a:ext cx="5487654" cy="550905"/>
          </a:xfrm>
          <a:prstGeom prst="rect">
            <a:avLst/>
          </a:prstGeom>
        </p:spPr>
        <p:txBody>
          <a:bodyPr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Sources</a:t>
            </a:r>
          </a:p>
        </p:txBody>
      </p:sp>
      <p:sp>
        <p:nvSpPr>
          <p:cNvPr id="11" name="TextBox 11"/>
          <p:cNvSpPr txBox="1"/>
          <p:nvPr/>
        </p:nvSpPr>
        <p:spPr>
          <a:xfrm>
            <a:off x="2857500" y="4448721"/>
            <a:ext cx="5830554" cy="1386470"/>
          </a:xfrm>
          <a:prstGeom prst="rect">
            <a:avLst/>
          </a:prstGeom>
        </p:spPr>
        <p:txBody>
          <a:bodyPr lIns="0" tIns="0" rIns="0" bIns="0" rtlCol="0" anchor="t">
            <a:spAutoFit/>
          </a:bodyPr>
          <a:lstStyle/>
          <a:p>
            <a:pPr>
              <a:lnSpc>
                <a:spcPts val="2825"/>
              </a:lnSpc>
            </a:pPr>
            <a:r>
              <a:rPr lang="en-US" sz="1605" spc="112" dirty="0">
                <a:solidFill>
                  <a:schemeClr val="tx1">
                    <a:lumMod val="50000"/>
                    <a:lumOff val="50000"/>
                  </a:schemeClr>
                </a:solidFill>
                <a:latin typeface="Montserrat Light"/>
              </a:rPr>
              <a:t>To design the various screen, we followed the guidelines provided by the course and by Google Material Design. Sometimes Dribbble was a source of inspiration.</a:t>
            </a:r>
          </a:p>
        </p:txBody>
      </p:sp>
      <p:sp>
        <p:nvSpPr>
          <p:cNvPr id="13" name="TextBox 13"/>
          <p:cNvSpPr txBox="1"/>
          <p:nvPr/>
        </p:nvSpPr>
        <p:spPr>
          <a:xfrm>
            <a:off x="2857500" y="6845829"/>
            <a:ext cx="4725654" cy="550905"/>
          </a:xfrm>
          <a:prstGeom prst="rect">
            <a:avLst/>
          </a:prstGeom>
        </p:spPr>
        <p:txBody>
          <a:bodyPr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Navigation</a:t>
            </a:r>
          </a:p>
        </p:txBody>
      </p:sp>
      <p:sp>
        <p:nvSpPr>
          <p:cNvPr id="14" name="TextBox 14"/>
          <p:cNvSpPr txBox="1"/>
          <p:nvPr/>
        </p:nvSpPr>
        <p:spPr>
          <a:xfrm>
            <a:off x="2857500" y="7583787"/>
            <a:ext cx="5297154" cy="989695"/>
          </a:xfrm>
          <a:prstGeom prst="rect">
            <a:avLst/>
          </a:prstGeom>
        </p:spPr>
        <p:txBody>
          <a:bodyPr lIns="0" tIns="0" rIns="0" bIns="0" rtlCol="0" anchor="t">
            <a:spAutoFit/>
          </a:bodyPr>
          <a:lstStyle/>
          <a:p>
            <a:pPr>
              <a:lnSpc>
                <a:spcPts val="2654"/>
              </a:lnSpc>
            </a:pPr>
            <a:r>
              <a:rPr lang="en-US" sz="1508" spc="105" dirty="0">
                <a:solidFill>
                  <a:schemeClr val="tx1">
                    <a:lumMod val="50000"/>
                    <a:lumOff val="50000"/>
                  </a:schemeClr>
                </a:solidFill>
                <a:latin typeface="Montserrat Light"/>
              </a:rPr>
              <a:t>Since we divided the app into three main sections, the most suited navigation element to use was a navigation tab.</a:t>
            </a:r>
          </a:p>
        </p:txBody>
      </p:sp>
      <p:sp>
        <p:nvSpPr>
          <p:cNvPr id="16" name="TextBox 16"/>
          <p:cNvSpPr txBox="1"/>
          <p:nvPr/>
        </p:nvSpPr>
        <p:spPr>
          <a:xfrm>
            <a:off x="11428746" y="3710762"/>
            <a:ext cx="5068554" cy="550905"/>
          </a:xfrm>
          <a:prstGeom prst="rect">
            <a:avLst/>
          </a:prstGeom>
        </p:spPr>
        <p:txBody>
          <a:bodyPr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Legibility</a:t>
            </a:r>
          </a:p>
        </p:txBody>
      </p:sp>
      <p:sp>
        <p:nvSpPr>
          <p:cNvPr id="17" name="TextBox 17"/>
          <p:cNvSpPr txBox="1"/>
          <p:nvPr/>
        </p:nvSpPr>
        <p:spPr>
          <a:xfrm>
            <a:off x="11428746" y="4448720"/>
            <a:ext cx="5640054" cy="1027397"/>
          </a:xfrm>
          <a:prstGeom prst="rect">
            <a:avLst/>
          </a:prstGeom>
        </p:spPr>
        <p:txBody>
          <a:bodyPr lIns="0" tIns="0" rIns="0" bIns="0" rtlCol="0" anchor="t">
            <a:spAutoFit/>
          </a:bodyPr>
          <a:lstStyle/>
          <a:p>
            <a:pPr algn="l">
              <a:lnSpc>
                <a:spcPts val="2825"/>
              </a:lnSpc>
            </a:pPr>
            <a:r>
              <a:rPr lang="en-US" sz="1605" spc="112" dirty="0">
                <a:solidFill>
                  <a:schemeClr val="tx1">
                    <a:lumMod val="50000"/>
                    <a:lumOff val="50000"/>
                  </a:schemeClr>
                </a:solidFill>
                <a:latin typeface="Montserrat Light"/>
              </a:rPr>
              <a:t>To facilitate users reading process, we made sure that the contrast between text and background was always enough.</a:t>
            </a:r>
          </a:p>
        </p:txBody>
      </p:sp>
      <p:sp>
        <p:nvSpPr>
          <p:cNvPr id="19" name="TextBox 19"/>
          <p:cNvSpPr txBox="1"/>
          <p:nvPr/>
        </p:nvSpPr>
        <p:spPr>
          <a:xfrm>
            <a:off x="11428745" y="6845829"/>
            <a:ext cx="5640053" cy="551433"/>
          </a:xfrm>
          <a:prstGeom prst="rect">
            <a:avLst/>
          </a:prstGeom>
        </p:spPr>
        <p:txBody>
          <a:bodyPr wrap="square" lIns="0" tIns="0" rIns="0" bIns="0" rtlCol="0" anchor="t">
            <a:spAutoFit/>
          </a:bodyPr>
          <a:lstStyle/>
          <a:p>
            <a:pPr algn="l">
              <a:lnSpc>
                <a:spcPts val="4319"/>
              </a:lnSpc>
            </a:pPr>
            <a:r>
              <a:rPr lang="en-US" sz="3599" spc="266" dirty="0">
                <a:solidFill>
                  <a:schemeClr val="tx1">
                    <a:lumMod val="50000"/>
                    <a:lumOff val="50000"/>
                  </a:schemeClr>
                </a:solidFill>
                <a:latin typeface="Montserrat Classic Bold"/>
              </a:rPr>
              <a:t>Interactive elements</a:t>
            </a:r>
          </a:p>
        </p:txBody>
      </p:sp>
      <p:sp>
        <p:nvSpPr>
          <p:cNvPr id="20" name="TextBox 20"/>
          <p:cNvSpPr txBox="1"/>
          <p:nvPr/>
        </p:nvSpPr>
        <p:spPr>
          <a:xfrm>
            <a:off x="11428746" y="7583787"/>
            <a:ext cx="5830554" cy="1386470"/>
          </a:xfrm>
          <a:prstGeom prst="rect">
            <a:avLst/>
          </a:prstGeom>
        </p:spPr>
        <p:txBody>
          <a:bodyPr lIns="0" tIns="0" rIns="0" bIns="0" rtlCol="0" anchor="t">
            <a:spAutoFit/>
          </a:bodyPr>
          <a:lstStyle/>
          <a:p>
            <a:pPr algn="l">
              <a:lnSpc>
                <a:spcPts val="2825"/>
              </a:lnSpc>
            </a:pPr>
            <a:r>
              <a:rPr lang="en-US" sz="1605" spc="112" dirty="0">
                <a:solidFill>
                  <a:schemeClr val="tx1">
                    <a:lumMod val="50000"/>
                    <a:lumOff val="50000"/>
                  </a:schemeClr>
                </a:solidFill>
                <a:latin typeface="Montserrat Light"/>
              </a:rPr>
              <a:t>With the goal in mind of developing an app easy to handle for our users, we decided to put particular focus on how interactive elements, like buttons and cards, should behave.</a:t>
            </a:r>
          </a:p>
        </p:txBody>
      </p:sp>
      <p:sp>
        <p:nvSpPr>
          <p:cNvPr id="22" name="TextBox 3">
            <a:extLst>
              <a:ext uri="{FF2B5EF4-FFF2-40B4-BE49-F238E27FC236}">
                <a16:creationId xmlns:a16="http://schemas.microsoft.com/office/drawing/2014/main" id="{D598174A-4033-42E8-BF83-CDA5AE7E2720}"/>
              </a:ext>
            </a:extLst>
          </p:cNvPr>
          <p:cNvSpPr txBox="1"/>
          <p:nvPr/>
        </p:nvSpPr>
        <p:spPr>
          <a:xfrm>
            <a:off x="1495263" y="4568535"/>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1</a:t>
            </a:r>
          </a:p>
        </p:txBody>
      </p:sp>
      <p:sp>
        <p:nvSpPr>
          <p:cNvPr id="24" name="TextBox 3">
            <a:extLst>
              <a:ext uri="{FF2B5EF4-FFF2-40B4-BE49-F238E27FC236}">
                <a16:creationId xmlns:a16="http://schemas.microsoft.com/office/drawing/2014/main" id="{550E8624-76A1-469C-86B2-1E0181FC8D7C}"/>
              </a:ext>
            </a:extLst>
          </p:cNvPr>
          <p:cNvSpPr txBox="1"/>
          <p:nvPr/>
        </p:nvSpPr>
        <p:spPr>
          <a:xfrm>
            <a:off x="1495264" y="7734300"/>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2</a:t>
            </a:r>
          </a:p>
        </p:txBody>
      </p:sp>
      <p:sp>
        <p:nvSpPr>
          <p:cNvPr id="5" name="TextBox 3">
            <a:extLst>
              <a:ext uri="{FF2B5EF4-FFF2-40B4-BE49-F238E27FC236}">
                <a16:creationId xmlns:a16="http://schemas.microsoft.com/office/drawing/2014/main" id="{EA8F89AB-FDF8-4F54-BAED-DE99F85455EF}"/>
              </a:ext>
            </a:extLst>
          </p:cNvPr>
          <p:cNvSpPr txBox="1"/>
          <p:nvPr/>
        </p:nvSpPr>
        <p:spPr>
          <a:xfrm>
            <a:off x="9982200" y="4568535"/>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3</a:t>
            </a:r>
          </a:p>
        </p:txBody>
      </p:sp>
      <p:sp>
        <p:nvSpPr>
          <p:cNvPr id="6" name="TextBox 3">
            <a:extLst>
              <a:ext uri="{FF2B5EF4-FFF2-40B4-BE49-F238E27FC236}">
                <a16:creationId xmlns:a16="http://schemas.microsoft.com/office/drawing/2014/main" id="{6611C818-93B3-479E-AC08-1276D40B467A}"/>
              </a:ext>
            </a:extLst>
          </p:cNvPr>
          <p:cNvSpPr txBox="1"/>
          <p:nvPr/>
        </p:nvSpPr>
        <p:spPr>
          <a:xfrm>
            <a:off x="9982200" y="7734300"/>
            <a:ext cx="638335" cy="1149930"/>
          </a:xfrm>
          <a:prstGeom prst="rect">
            <a:avLst/>
          </a:prstGeom>
        </p:spPr>
        <p:txBody>
          <a:bodyPr wrap="square" lIns="0" tIns="0" rIns="0" bIns="0" rtlCol="0" anchor="t">
            <a:spAutoFit/>
          </a:bodyPr>
          <a:lstStyle/>
          <a:p>
            <a:pPr algn="ctr">
              <a:lnSpc>
                <a:spcPts val="7336"/>
              </a:lnSpc>
            </a:pPr>
            <a:r>
              <a:rPr lang="en-US" sz="18000" b="1" spc="162" dirty="0">
                <a:solidFill>
                  <a:schemeClr val="tx1">
                    <a:lumMod val="50000"/>
                    <a:lumOff val="50000"/>
                  </a:schemeClr>
                </a:solidFill>
                <a:latin typeface="Montserrat Classic Bold"/>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2">
                                            <p:txEl>
                                              <p:pRg st="0" end="0"/>
                                            </p:txEl>
                                          </p:spTgt>
                                        </p:tgtEl>
                                        <p:attrNameLst>
                                          <p:attrName>style.color</p:attrName>
                                        </p:attrNameLst>
                                      </p:cBhvr>
                                      <p:to>
                                        <a:srgbClr val="F8CF2C"/>
                                      </p:to>
                                    </p:animClr>
                                    <p:animClr clrSpc="rgb" dir="cw">
                                      <p:cBhvr>
                                        <p:cTn id="7" dur="500" fill="hold"/>
                                        <p:tgtEl>
                                          <p:spTgt spid="22">
                                            <p:txEl>
                                              <p:pRg st="0" end="0"/>
                                            </p:txEl>
                                          </p:spTgt>
                                        </p:tgtEl>
                                        <p:attrNameLst>
                                          <p:attrName>fillcolor</p:attrName>
                                        </p:attrNameLst>
                                      </p:cBhvr>
                                      <p:to>
                                        <a:srgbClr val="F8CF2C"/>
                                      </p:to>
                                    </p:animClr>
                                    <p:set>
                                      <p:cBhvr>
                                        <p:cTn id="8" dur="500" fill="hold"/>
                                        <p:tgtEl>
                                          <p:spTgt spid="22">
                                            <p:txEl>
                                              <p:pRg st="0" end="0"/>
                                            </p:txEl>
                                          </p:spTgt>
                                        </p:tgtEl>
                                        <p:attrNameLst>
                                          <p:attrName>fill.type</p:attrName>
                                        </p:attrNameLst>
                                      </p:cBhvr>
                                      <p:to>
                                        <p:strVal val="solid"/>
                                      </p:to>
                                    </p:set>
                                    <p:set>
                                      <p:cBhvr>
                                        <p:cTn id="9" dur="500" fill="hold"/>
                                        <p:tgtEl>
                                          <p:spTgt spid="22">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0">
                                            <p:txEl>
                                              <p:pRg st="0" end="0"/>
                                            </p:txEl>
                                          </p:spTgt>
                                        </p:tgtEl>
                                        <p:attrNameLst>
                                          <p:attrName>style.color</p:attrName>
                                        </p:attrNameLst>
                                      </p:cBhvr>
                                      <p:to>
                                        <a:srgbClr val="FFFEE6"/>
                                      </p:to>
                                    </p:animClr>
                                    <p:animClr clrSpc="rgb" dir="cw">
                                      <p:cBhvr>
                                        <p:cTn id="12" dur="500" fill="hold"/>
                                        <p:tgtEl>
                                          <p:spTgt spid="10">
                                            <p:txEl>
                                              <p:pRg st="0" end="0"/>
                                            </p:txEl>
                                          </p:spTgt>
                                        </p:tgtEl>
                                        <p:attrNameLst>
                                          <p:attrName>fillcolor</p:attrName>
                                        </p:attrNameLst>
                                      </p:cBhvr>
                                      <p:to>
                                        <a:srgbClr val="FFFEE6"/>
                                      </p:to>
                                    </p:animClr>
                                    <p:set>
                                      <p:cBhvr>
                                        <p:cTn id="13" dur="500" fill="hold"/>
                                        <p:tgtEl>
                                          <p:spTgt spid="10">
                                            <p:txEl>
                                              <p:pRg st="0" end="0"/>
                                            </p:txEl>
                                          </p:spTgt>
                                        </p:tgtEl>
                                        <p:attrNameLst>
                                          <p:attrName>fill.type</p:attrName>
                                        </p:attrNameLst>
                                      </p:cBhvr>
                                      <p:to>
                                        <p:strVal val="solid"/>
                                      </p:to>
                                    </p:set>
                                    <p:set>
                                      <p:cBhvr>
                                        <p:cTn id="14" dur="500" fill="hold"/>
                                        <p:tgtEl>
                                          <p:spTgt spid="10">
                                            <p:txEl>
                                              <p:pRg st="0" end="0"/>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11">
                                            <p:txEl>
                                              <p:pRg st="0" end="0"/>
                                            </p:txEl>
                                          </p:spTgt>
                                        </p:tgtEl>
                                        <p:attrNameLst>
                                          <p:attrName>style.color</p:attrName>
                                        </p:attrNameLst>
                                      </p:cBhvr>
                                      <p:to>
                                        <a:srgbClr val="FFFEE6"/>
                                      </p:to>
                                    </p:animClr>
                                    <p:animClr clrSpc="rgb" dir="cw">
                                      <p:cBhvr>
                                        <p:cTn id="17" dur="500" fill="hold"/>
                                        <p:tgtEl>
                                          <p:spTgt spid="11">
                                            <p:txEl>
                                              <p:pRg st="0" end="0"/>
                                            </p:txEl>
                                          </p:spTgt>
                                        </p:tgtEl>
                                        <p:attrNameLst>
                                          <p:attrName>fillcolor</p:attrName>
                                        </p:attrNameLst>
                                      </p:cBhvr>
                                      <p:to>
                                        <a:srgbClr val="FFFEE6"/>
                                      </p:to>
                                    </p:animClr>
                                    <p:set>
                                      <p:cBhvr>
                                        <p:cTn id="18" dur="500" fill="hold"/>
                                        <p:tgtEl>
                                          <p:spTgt spid="11">
                                            <p:txEl>
                                              <p:pRg st="0" end="0"/>
                                            </p:txEl>
                                          </p:spTgt>
                                        </p:tgtEl>
                                        <p:attrNameLst>
                                          <p:attrName>fill.type</p:attrName>
                                        </p:attrNameLst>
                                      </p:cBhvr>
                                      <p:to>
                                        <p:strVal val="solid"/>
                                      </p:to>
                                    </p:set>
                                    <p:set>
                                      <p:cBhvr>
                                        <p:cTn id="19" dur="500" fill="hold"/>
                                        <p:tgtEl>
                                          <p:spTgt spid="11">
                                            <p:txEl>
                                              <p:pRg st="0" end="0"/>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24">
                                            <p:txEl>
                                              <p:pRg st="0" end="0"/>
                                            </p:txEl>
                                          </p:spTgt>
                                        </p:tgtEl>
                                        <p:attrNameLst>
                                          <p:attrName>style.color</p:attrName>
                                        </p:attrNameLst>
                                      </p:cBhvr>
                                      <p:to>
                                        <a:srgbClr val="F8CF2C"/>
                                      </p:to>
                                    </p:animClr>
                                    <p:animClr clrSpc="rgb" dir="cw">
                                      <p:cBhvr>
                                        <p:cTn id="24" dur="500" fill="hold"/>
                                        <p:tgtEl>
                                          <p:spTgt spid="24">
                                            <p:txEl>
                                              <p:pRg st="0" end="0"/>
                                            </p:txEl>
                                          </p:spTgt>
                                        </p:tgtEl>
                                        <p:attrNameLst>
                                          <p:attrName>fillcolor</p:attrName>
                                        </p:attrNameLst>
                                      </p:cBhvr>
                                      <p:to>
                                        <a:srgbClr val="F8CF2C"/>
                                      </p:to>
                                    </p:animClr>
                                    <p:set>
                                      <p:cBhvr>
                                        <p:cTn id="25" dur="500" fill="hold"/>
                                        <p:tgtEl>
                                          <p:spTgt spid="24">
                                            <p:txEl>
                                              <p:pRg st="0" end="0"/>
                                            </p:txEl>
                                          </p:spTgt>
                                        </p:tgtEl>
                                        <p:attrNameLst>
                                          <p:attrName>fill.type</p:attrName>
                                        </p:attrNameLst>
                                      </p:cBhvr>
                                      <p:to>
                                        <p:strVal val="solid"/>
                                      </p:to>
                                    </p:set>
                                    <p:set>
                                      <p:cBhvr>
                                        <p:cTn id="26" dur="500" fill="hold"/>
                                        <p:tgtEl>
                                          <p:spTgt spid="24">
                                            <p:txEl>
                                              <p:pRg st="0" end="0"/>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13">
                                            <p:txEl>
                                              <p:pRg st="0" end="0"/>
                                            </p:txEl>
                                          </p:spTgt>
                                        </p:tgtEl>
                                        <p:attrNameLst>
                                          <p:attrName>style.color</p:attrName>
                                        </p:attrNameLst>
                                      </p:cBhvr>
                                      <p:to>
                                        <a:srgbClr val="FFFEE6"/>
                                      </p:to>
                                    </p:animClr>
                                    <p:animClr clrSpc="rgb" dir="cw">
                                      <p:cBhvr>
                                        <p:cTn id="29" dur="500" fill="hold"/>
                                        <p:tgtEl>
                                          <p:spTgt spid="13">
                                            <p:txEl>
                                              <p:pRg st="0" end="0"/>
                                            </p:txEl>
                                          </p:spTgt>
                                        </p:tgtEl>
                                        <p:attrNameLst>
                                          <p:attrName>fillcolor</p:attrName>
                                        </p:attrNameLst>
                                      </p:cBhvr>
                                      <p:to>
                                        <a:srgbClr val="FFFEE6"/>
                                      </p:to>
                                    </p:animClr>
                                    <p:set>
                                      <p:cBhvr>
                                        <p:cTn id="30" dur="500" fill="hold"/>
                                        <p:tgtEl>
                                          <p:spTgt spid="13">
                                            <p:txEl>
                                              <p:pRg st="0" end="0"/>
                                            </p:txEl>
                                          </p:spTgt>
                                        </p:tgtEl>
                                        <p:attrNameLst>
                                          <p:attrName>fill.type</p:attrName>
                                        </p:attrNameLst>
                                      </p:cBhvr>
                                      <p:to>
                                        <p:strVal val="solid"/>
                                      </p:to>
                                    </p:set>
                                    <p:set>
                                      <p:cBhvr>
                                        <p:cTn id="31" dur="500" fill="hold"/>
                                        <p:tgtEl>
                                          <p:spTgt spid="13">
                                            <p:txEl>
                                              <p:pRg st="0" end="0"/>
                                            </p:txEl>
                                          </p:spTgt>
                                        </p:tgtEl>
                                        <p:attrNameLst>
                                          <p:attrName>fill.on</p:attrName>
                                        </p:attrNameLst>
                                      </p:cBhvr>
                                      <p:to>
                                        <p:strVal val="true"/>
                                      </p:to>
                                    </p:set>
                                  </p:childTnLst>
                                </p:cTn>
                              </p:par>
                              <p:par>
                                <p:cTn id="32" presetID="19" presetClass="emph" presetSubtype="0" fill="hold" nodeType="withEffect">
                                  <p:stCondLst>
                                    <p:cond delay="0"/>
                                  </p:stCondLst>
                                  <p:childTnLst>
                                    <p:animClr clrSpc="rgb" dir="cw">
                                      <p:cBhvr override="childStyle">
                                        <p:cTn id="33" dur="500" fill="hold"/>
                                        <p:tgtEl>
                                          <p:spTgt spid="14">
                                            <p:txEl>
                                              <p:pRg st="0" end="0"/>
                                            </p:txEl>
                                          </p:spTgt>
                                        </p:tgtEl>
                                        <p:attrNameLst>
                                          <p:attrName>style.color</p:attrName>
                                        </p:attrNameLst>
                                      </p:cBhvr>
                                      <p:to>
                                        <a:srgbClr val="FFFEE6"/>
                                      </p:to>
                                    </p:animClr>
                                    <p:animClr clrSpc="rgb" dir="cw">
                                      <p:cBhvr>
                                        <p:cTn id="34" dur="500" fill="hold"/>
                                        <p:tgtEl>
                                          <p:spTgt spid="14">
                                            <p:txEl>
                                              <p:pRg st="0" end="0"/>
                                            </p:txEl>
                                          </p:spTgt>
                                        </p:tgtEl>
                                        <p:attrNameLst>
                                          <p:attrName>fillcolor</p:attrName>
                                        </p:attrNameLst>
                                      </p:cBhvr>
                                      <p:to>
                                        <a:srgbClr val="FFFEE6"/>
                                      </p:to>
                                    </p:animClr>
                                    <p:set>
                                      <p:cBhvr>
                                        <p:cTn id="35" dur="500" fill="hold"/>
                                        <p:tgtEl>
                                          <p:spTgt spid="14">
                                            <p:txEl>
                                              <p:pRg st="0" end="0"/>
                                            </p:txEl>
                                          </p:spTgt>
                                        </p:tgtEl>
                                        <p:attrNameLst>
                                          <p:attrName>fill.type</p:attrName>
                                        </p:attrNameLst>
                                      </p:cBhvr>
                                      <p:to>
                                        <p:strVal val="solid"/>
                                      </p:to>
                                    </p:set>
                                    <p:set>
                                      <p:cBhvr>
                                        <p:cTn id="36" dur="500" fill="hold"/>
                                        <p:tgtEl>
                                          <p:spTgt spid="14">
                                            <p:txEl>
                                              <p:pRg st="0" end="0"/>
                                            </p:txEl>
                                          </p:spTgt>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9" presetClass="emph" presetSubtype="0" fill="hold" nodeType="clickEffect">
                                  <p:stCondLst>
                                    <p:cond delay="0"/>
                                  </p:stCondLst>
                                  <p:childTnLst>
                                    <p:animClr clrSpc="rgb" dir="cw">
                                      <p:cBhvr override="childStyle">
                                        <p:cTn id="40" dur="500" fill="hold"/>
                                        <p:tgtEl>
                                          <p:spTgt spid="5">
                                            <p:txEl>
                                              <p:pRg st="0" end="0"/>
                                            </p:txEl>
                                          </p:spTgt>
                                        </p:tgtEl>
                                        <p:attrNameLst>
                                          <p:attrName>style.color</p:attrName>
                                        </p:attrNameLst>
                                      </p:cBhvr>
                                      <p:to>
                                        <a:srgbClr val="F8CF2C"/>
                                      </p:to>
                                    </p:animClr>
                                    <p:animClr clrSpc="rgb" dir="cw">
                                      <p:cBhvr>
                                        <p:cTn id="41" dur="500" fill="hold"/>
                                        <p:tgtEl>
                                          <p:spTgt spid="5">
                                            <p:txEl>
                                              <p:pRg st="0" end="0"/>
                                            </p:txEl>
                                          </p:spTgt>
                                        </p:tgtEl>
                                        <p:attrNameLst>
                                          <p:attrName>fillcolor</p:attrName>
                                        </p:attrNameLst>
                                      </p:cBhvr>
                                      <p:to>
                                        <a:srgbClr val="F8CF2C"/>
                                      </p:to>
                                    </p:animClr>
                                    <p:set>
                                      <p:cBhvr>
                                        <p:cTn id="42" dur="500" fill="hold"/>
                                        <p:tgtEl>
                                          <p:spTgt spid="5">
                                            <p:txEl>
                                              <p:pRg st="0" end="0"/>
                                            </p:txEl>
                                          </p:spTgt>
                                        </p:tgtEl>
                                        <p:attrNameLst>
                                          <p:attrName>fill.type</p:attrName>
                                        </p:attrNameLst>
                                      </p:cBhvr>
                                      <p:to>
                                        <p:strVal val="solid"/>
                                      </p:to>
                                    </p:set>
                                    <p:set>
                                      <p:cBhvr>
                                        <p:cTn id="43" dur="500" fill="hold"/>
                                        <p:tgtEl>
                                          <p:spTgt spid="5">
                                            <p:txEl>
                                              <p:pRg st="0" end="0"/>
                                            </p:txEl>
                                          </p:spTgt>
                                        </p:tgtEl>
                                        <p:attrNameLst>
                                          <p:attrName>fill.on</p:attrName>
                                        </p:attrNameLst>
                                      </p:cBhvr>
                                      <p:to>
                                        <p:strVal val="true"/>
                                      </p:to>
                                    </p:set>
                                  </p:childTnLst>
                                </p:cTn>
                              </p:par>
                              <p:par>
                                <p:cTn id="44" presetID="19" presetClass="emph" presetSubtype="0" fill="hold" nodeType="withEffect">
                                  <p:stCondLst>
                                    <p:cond delay="0"/>
                                  </p:stCondLst>
                                  <p:childTnLst>
                                    <p:animClr clrSpc="rgb" dir="cw">
                                      <p:cBhvr override="childStyle">
                                        <p:cTn id="45" dur="500" fill="hold"/>
                                        <p:tgtEl>
                                          <p:spTgt spid="16">
                                            <p:txEl>
                                              <p:pRg st="0" end="0"/>
                                            </p:txEl>
                                          </p:spTgt>
                                        </p:tgtEl>
                                        <p:attrNameLst>
                                          <p:attrName>style.color</p:attrName>
                                        </p:attrNameLst>
                                      </p:cBhvr>
                                      <p:to>
                                        <a:srgbClr val="FFFEE6"/>
                                      </p:to>
                                    </p:animClr>
                                    <p:animClr clrSpc="rgb" dir="cw">
                                      <p:cBhvr>
                                        <p:cTn id="46" dur="500" fill="hold"/>
                                        <p:tgtEl>
                                          <p:spTgt spid="16">
                                            <p:txEl>
                                              <p:pRg st="0" end="0"/>
                                            </p:txEl>
                                          </p:spTgt>
                                        </p:tgtEl>
                                        <p:attrNameLst>
                                          <p:attrName>fillcolor</p:attrName>
                                        </p:attrNameLst>
                                      </p:cBhvr>
                                      <p:to>
                                        <a:srgbClr val="FFFEE6"/>
                                      </p:to>
                                    </p:animClr>
                                    <p:set>
                                      <p:cBhvr>
                                        <p:cTn id="47" dur="500" fill="hold"/>
                                        <p:tgtEl>
                                          <p:spTgt spid="16">
                                            <p:txEl>
                                              <p:pRg st="0" end="0"/>
                                            </p:txEl>
                                          </p:spTgt>
                                        </p:tgtEl>
                                        <p:attrNameLst>
                                          <p:attrName>fill.type</p:attrName>
                                        </p:attrNameLst>
                                      </p:cBhvr>
                                      <p:to>
                                        <p:strVal val="solid"/>
                                      </p:to>
                                    </p:set>
                                    <p:set>
                                      <p:cBhvr>
                                        <p:cTn id="48" dur="500" fill="hold"/>
                                        <p:tgtEl>
                                          <p:spTgt spid="16">
                                            <p:txEl>
                                              <p:pRg st="0" end="0"/>
                                            </p:txEl>
                                          </p:spTgt>
                                        </p:tgtEl>
                                        <p:attrNameLst>
                                          <p:attrName>fill.on</p:attrName>
                                        </p:attrNameLst>
                                      </p:cBhvr>
                                      <p:to>
                                        <p:strVal val="true"/>
                                      </p:to>
                                    </p:set>
                                  </p:childTnLst>
                                </p:cTn>
                              </p:par>
                              <p:par>
                                <p:cTn id="49" presetID="19" presetClass="emph" presetSubtype="0" fill="hold" nodeType="withEffect">
                                  <p:stCondLst>
                                    <p:cond delay="0"/>
                                  </p:stCondLst>
                                  <p:childTnLst>
                                    <p:animClr clrSpc="rgb" dir="cw">
                                      <p:cBhvr override="childStyle">
                                        <p:cTn id="50" dur="500" fill="hold"/>
                                        <p:tgtEl>
                                          <p:spTgt spid="17">
                                            <p:txEl>
                                              <p:pRg st="0" end="0"/>
                                            </p:txEl>
                                          </p:spTgt>
                                        </p:tgtEl>
                                        <p:attrNameLst>
                                          <p:attrName>style.color</p:attrName>
                                        </p:attrNameLst>
                                      </p:cBhvr>
                                      <p:to>
                                        <a:srgbClr val="FFFEE6"/>
                                      </p:to>
                                    </p:animClr>
                                    <p:animClr clrSpc="rgb" dir="cw">
                                      <p:cBhvr>
                                        <p:cTn id="51" dur="500" fill="hold"/>
                                        <p:tgtEl>
                                          <p:spTgt spid="17">
                                            <p:txEl>
                                              <p:pRg st="0" end="0"/>
                                            </p:txEl>
                                          </p:spTgt>
                                        </p:tgtEl>
                                        <p:attrNameLst>
                                          <p:attrName>fillcolor</p:attrName>
                                        </p:attrNameLst>
                                      </p:cBhvr>
                                      <p:to>
                                        <a:srgbClr val="FFFEE6"/>
                                      </p:to>
                                    </p:animClr>
                                    <p:set>
                                      <p:cBhvr>
                                        <p:cTn id="52" dur="500" fill="hold"/>
                                        <p:tgtEl>
                                          <p:spTgt spid="17">
                                            <p:txEl>
                                              <p:pRg st="0" end="0"/>
                                            </p:txEl>
                                          </p:spTgt>
                                        </p:tgtEl>
                                        <p:attrNameLst>
                                          <p:attrName>fill.type</p:attrName>
                                        </p:attrNameLst>
                                      </p:cBhvr>
                                      <p:to>
                                        <p:strVal val="solid"/>
                                      </p:to>
                                    </p:set>
                                    <p:set>
                                      <p:cBhvr>
                                        <p:cTn id="53" dur="500" fill="hold"/>
                                        <p:tgtEl>
                                          <p:spTgt spid="17">
                                            <p:txEl>
                                              <p:pRg st="0" end="0"/>
                                            </p:txEl>
                                          </p:spTgt>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9" presetClass="emph" presetSubtype="0" fill="hold" nodeType="clickEffect">
                                  <p:stCondLst>
                                    <p:cond delay="0"/>
                                  </p:stCondLst>
                                  <p:childTnLst>
                                    <p:animClr clrSpc="rgb" dir="cw">
                                      <p:cBhvr override="childStyle">
                                        <p:cTn id="57" dur="500" fill="hold"/>
                                        <p:tgtEl>
                                          <p:spTgt spid="6">
                                            <p:txEl>
                                              <p:pRg st="0" end="0"/>
                                            </p:txEl>
                                          </p:spTgt>
                                        </p:tgtEl>
                                        <p:attrNameLst>
                                          <p:attrName>style.color</p:attrName>
                                        </p:attrNameLst>
                                      </p:cBhvr>
                                      <p:to>
                                        <a:srgbClr val="F8CF2C"/>
                                      </p:to>
                                    </p:animClr>
                                    <p:animClr clrSpc="rgb" dir="cw">
                                      <p:cBhvr>
                                        <p:cTn id="58" dur="500" fill="hold"/>
                                        <p:tgtEl>
                                          <p:spTgt spid="6">
                                            <p:txEl>
                                              <p:pRg st="0" end="0"/>
                                            </p:txEl>
                                          </p:spTgt>
                                        </p:tgtEl>
                                        <p:attrNameLst>
                                          <p:attrName>fillcolor</p:attrName>
                                        </p:attrNameLst>
                                      </p:cBhvr>
                                      <p:to>
                                        <a:srgbClr val="F8CF2C"/>
                                      </p:to>
                                    </p:animClr>
                                    <p:set>
                                      <p:cBhvr>
                                        <p:cTn id="59" dur="500" fill="hold"/>
                                        <p:tgtEl>
                                          <p:spTgt spid="6">
                                            <p:txEl>
                                              <p:pRg st="0" end="0"/>
                                            </p:txEl>
                                          </p:spTgt>
                                        </p:tgtEl>
                                        <p:attrNameLst>
                                          <p:attrName>fill.type</p:attrName>
                                        </p:attrNameLst>
                                      </p:cBhvr>
                                      <p:to>
                                        <p:strVal val="solid"/>
                                      </p:to>
                                    </p:set>
                                    <p:set>
                                      <p:cBhvr>
                                        <p:cTn id="60" dur="500" fill="hold"/>
                                        <p:tgtEl>
                                          <p:spTgt spid="6">
                                            <p:txEl>
                                              <p:pRg st="0" end="0"/>
                                            </p:txEl>
                                          </p:spTgt>
                                        </p:tgtEl>
                                        <p:attrNameLst>
                                          <p:attrName>fill.on</p:attrName>
                                        </p:attrNameLst>
                                      </p:cBhvr>
                                      <p:to>
                                        <p:strVal val="true"/>
                                      </p:to>
                                    </p:set>
                                  </p:childTnLst>
                                </p:cTn>
                              </p:par>
                              <p:par>
                                <p:cTn id="61" presetID="19" presetClass="emph" presetSubtype="0" fill="hold" nodeType="withEffect">
                                  <p:stCondLst>
                                    <p:cond delay="0"/>
                                  </p:stCondLst>
                                  <p:childTnLst>
                                    <p:animClr clrSpc="rgb" dir="cw">
                                      <p:cBhvr override="childStyle">
                                        <p:cTn id="62" dur="500" fill="hold"/>
                                        <p:tgtEl>
                                          <p:spTgt spid="19">
                                            <p:txEl>
                                              <p:pRg st="0" end="0"/>
                                            </p:txEl>
                                          </p:spTgt>
                                        </p:tgtEl>
                                        <p:attrNameLst>
                                          <p:attrName>style.color</p:attrName>
                                        </p:attrNameLst>
                                      </p:cBhvr>
                                      <p:to>
                                        <a:srgbClr val="FFFEE6"/>
                                      </p:to>
                                    </p:animClr>
                                    <p:animClr clrSpc="rgb" dir="cw">
                                      <p:cBhvr>
                                        <p:cTn id="63" dur="500" fill="hold"/>
                                        <p:tgtEl>
                                          <p:spTgt spid="19">
                                            <p:txEl>
                                              <p:pRg st="0" end="0"/>
                                            </p:txEl>
                                          </p:spTgt>
                                        </p:tgtEl>
                                        <p:attrNameLst>
                                          <p:attrName>fillcolor</p:attrName>
                                        </p:attrNameLst>
                                      </p:cBhvr>
                                      <p:to>
                                        <a:srgbClr val="FFFEE6"/>
                                      </p:to>
                                    </p:animClr>
                                    <p:set>
                                      <p:cBhvr>
                                        <p:cTn id="64" dur="500" fill="hold"/>
                                        <p:tgtEl>
                                          <p:spTgt spid="19">
                                            <p:txEl>
                                              <p:pRg st="0" end="0"/>
                                            </p:txEl>
                                          </p:spTgt>
                                        </p:tgtEl>
                                        <p:attrNameLst>
                                          <p:attrName>fill.type</p:attrName>
                                        </p:attrNameLst>
                                      </p:cBhvr>
                                      <p:to>
                                        <p:strVal val="solid"/>
                                      </p:to>
                                    </p:set>
                                    <p:set>
                                      <p:cBhvr>
                                        <p:cTn id="65" dur="500" fill="hold"/>
                                        <p:tgtEl>
                                          <p:spTgt spid="19">
                                            <p:txEl>
                                              <p:pRg st="0" end="0"/>
                                            </p:txEl>
                                          </p:spTgt>
                                        </p:tgtEl>
                                        <p:attrNameLst>
                                          <p:attrName>fill.on</p:attrName>
                                        </p:attrNameLst>
                                      </p:cBhvr>
                                      <p:to>
                                        <p:strVal val="true"/>
                                      </p:to>
                                    </p:set>
                                  </p:childTnLst>
                                </p:cTn>
                              </p:par>
                              <p:par>
                                <p:cTn id="66" presetID="19" presetClass="emph" presetSubtype="0" fill="hold" nodeType="withEffect">
                                  <p:stCondLst>
                                    <p:cond delay="0"/>
                                  </p:stCondLst>
                                  <p:childTnLst>
                                    <p:animClr clrSpc="rgb" dir="cw">
                                      <p:cBhvr override="childStyle">
                                        <p:cTn id="67" dur="500" fill="hold"/>
                                        <p:tgtEl>
                                          <p:spTgt spid="20">
                                            <p:txEl>
                                              <p:pRg st="0" end="0"/>
                                            </p:txEl>
                                          </p:spTgt>
                                        </p:tgtEl>
                                        <p:attrNameLst>
                                          <p:attrName>style.color</p:attrName>
                                        </p:attrNameLst>
                                      </p:cBhvr>
                                      <p:to>
                                        <a:srgbClr val="FFFEE6"/>
                                      </p:to>
                                    </p:animClr>
                                    <p:animClr clrSpc="rgb" dir="cw">
                                      <p:cBhvr>
                                        <p:cTn id="68" dur="500" fill="hold"/>
                                        <p:tgtEl>
                                          <p:spTgt spid="20">
                                            <p:txEl>
                                              <p:pRg st="0" end="0"/>
                                            </p:txEl>
                                          </p:spTgt>
                                        </p:tgtEl>
                                        <p:attrNameLst>
                                          <p:attrName>fillcolor</p:attrName>
                                        </p:attrNameLst>
                                      </p:cBhvr>
                                      <p:to>
                                        <a:srgbClr val="FFFEE6"/>
                                      </p:to>
                                    </p:animClr>
                                    <p:set>
                                      <p:cBhvr>
                                        <p:cTn id="69" dur="500" fill="hold"/>
                                        <p:tgtEl>
                                          <p:spTgt spid="20">
                                            <p:txEl>
                                              <p:pRg st="0" end="0"/>
                                            </p:txEl>
                                          </p:spTgt>
                                        </p:tgtEl>
                                        <p:attrNameLst>
                                          <p:attrName>fill.type</p:attrName>
                                        </p:attrNameLst>
                                      </p:cBhvr>
                                      <p:to>
                                        <p:strVal val="solid"/>
                                      </p:to>
                                    </p:set>
                                    <p:set>
                                      <p:cBhvr>
                                        <p:cTn id="70" dur="500" fill="hold"/>
                                        <p:tgtEl>
                                          <p:spTgt spid="2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t="7825" b="7825"/>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047561" y="5863562"/>
            <a:ext cx="14192877" cy="2811632"/>
            <a:chOff x="0" y="0"/>
            <a:chExt cx="18923836" cy="3748843"/>
          </a:xfrm>
        </p:grpSpPr>
        <p:sp>
          <p:nvSpPr>
            <p:cNvPr id="3" name="TextBox 3"/>
            <p:cNvSpPr txBox="1"/>
            <p:nvPr/>
          </p:nvSpPr>
          <p:spPr>
            <a:xfrm>
              <a:off x="177949" y="-66675"/>
              <a:ext cx="18567939" cy="1201482"/>
            </a:xfrm>
            <a:prstGeom prst="rect">
              <a:avLst/>
            </a:prstGeom>
          </p:spPr>
          <p:txBody>
            <a:bodyPr lIns="0" tIns="0" rIns="0" bIns="0" rtlCol="0" anchor="t">
              <a:spAutoFit/>
            </a:bodyPr>
            <a:lstStyle/>
            <a:p>
              <a:pPr algn="ctr">
                <a:lnSpc>
                  <a:spcPts val="7336"/>
                </a:lnSpc>
              </a:pPr>
              <a:r>
                <a:rPr lang="en-US" sz="5600" spc="162">
                  <a:solidFill>
                    <a:srgbClr val="F8CF2C"/>
                  </a:solidFill>
                  <a:latin typeface="Montserrat Classic Bold"/>
                </a:rPr>
                <a:t>THE REASONS BEHIND ITS DESIGN</a:t>
              </a:r>
            </a:p>
          </p:txBody>
        </p:sp>
        <p:sp>
          <p:nvSpPr>
            <p:cNvPr id="4" name="TextBox 4"/>
            <p:cNvSpPr txBox="1"/>
            <p:nvPr/>
          </p:nvSpPr>
          <p:spPr>
            <a:xfrm>
              <a:off x="0" y="1409445"/>
              <a:ext cx="18923836" cy="2339398"/>
            </a:xfrm>
            <a:prstGeom prst="rect">
              <a:avLst/>
            </a:prstGeom>
          </p:spPr>
          <p:txBody>
            <a:bodyPr lIns="0" tIns="0" rIns="0" bIns="0" rtlCol="0" anchor="t">
              <a:spAutoFit/>
            </a:bodyPr>
            <a:lstStyle/>
            <a:p>
              <a:pPr algn="ctr">
                <a:lnSpc>
                  <a:spcPts val="3590"/>
                </a:lnSpc>
              </a:pPr>
              <a:r>
                <a:rPr lang="en-US" sz="2099" spc="146">
                  <a:solidFill>
                    <a:srgbClr val="FFFEE6"/>
                  </a:solidFill>
                  <a:latin typeface="Montserrat Light"/>
                </a:rPr>
                <a:t>At the first impact, approaching the world of craft beer and breweries can make you feel disoriented. For this reason, we developed Beertastic: a straightforward and intuitive application to enjoy the experience of a good craft beer while exploring curiosities about breweries.</a:t>
              </a:r>
            </a:p>
          </p:txBody>
        </p:sp>
      </p:grpSp>
      <p:pic>
        <p:nvPicPr>
          <p:cNvPr id="5" name="Picture 5"/>
          <p:cNvPicPr>
            <a:picLocks noChangeAspect="1"/>
          </p:cNvPicPr>
          <p:nvPr/>
        </p:nvPicPr>
        <p:blipFill>
          <a:blip r:embed="rId4"/>
          <a:srcRect/>
          <a:stretch>
            <a:fillRect/>
          </a:stretch>
        </p:blipFill>
        <p:spPr>
          <a:xfrm>
            <a:off x="7449451" y="1363504"/>
            <a:ext cx="3389099"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093556" cy="2317203"/>
            <a:chOff x="0" y="0"/>
            <a:chExt cx="8124742" cy="3089604"/>
          </a:xfrm>
        </p:grpSpPr>
        <p:sp>
          <p:nvSpPr>
            <p:cNvPr id="3" name="TextBox 3"/>
            <p:cNvSpPr txBox="1"/>
            <p:nvPr/>
          </p:nvSpPr>
          <p:spPr>
            <a:xfrm>
              <a:off x="0" y="-38100"/>
              <a:ext cx="8124742" cy="2605677"/>
            </a:xfrm>
            <a:prstGeom prst="rect">
              <a:avLst/>
            </a:prstGeom>
          </p:spPr>
          <p:txBody>
            <a:bodyPr lIns="0" tIns="0" rIns="0" bIns="0" rtlCol="0" anchor="t">
              <a:spAutoFit/>
            </a:bodyPr>
            <a:lstStyle/>
            <a:p>
              <a:pPr>
                <a:lnSpc>
                  <a:spcPts val="7775"/>
                </a:lnSpc>
              </a:pPr>
              <a:r>
                <a:rPr lang="en-US" sz="6171" spc="55" dirty="0">
                  <a:solidFill>
                    <a:srgbClr val="FFFEE6"/>
                  </a:solidFill>
                  <a:latin typeface="Montserrat Classic Bold"/>
                </a:rPr>
                <a:t>TESTING INFORMATION</a:t>
              </a:r>
            </a:p>
          </p:txBody>
        </p:sp>
        <p:sp>
          <p:nvSpPr>
            <p:cNvPr id="4" name="AutoShape 4"/>
            <p:cNvSpPr/>
            <p:nvPr/>
          </p:nvSpPr>
          <p:spPr>
            <a:xfrm>
              <a:off x="0" y="2880607"/>
              <a:ext cx="8124742" cy="208997"/>
            </a:xfrm>
            <a:prstGeom prst="rect">
              <a:avLst/>
            </a:prstGeom>
            <a:solidFill>
              <a:srgbClr val="F8CF2C"/>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p:blipFill>
        <p:spPr>
          <a:xfrm>
            <a:off x="-156146" y="7373412"/>
            <a:ext cx="18600291" cy="3163787"/>
          </a:xfrm>
          <a:prstGeom prst="rect">
            <a:avLst/>
          </a:prstGeom>
        </p:spPr>
      </p:pic>
      <p:grpSp>
        <p:nvGrpSpPr>
          <p:cNvPr id="13" name="Gruppo 12">
            <a:extLst>
              <a:ext uri="{FF2B5EF4-FFF2-40B4-BE49-F238E27FC236}">
                <a16:creationId xmlns:a16="http://schemas.microsoft.com/office/drawing/2014/main" id="{66FC7234-CF24-4EDA-B62B-D8095F6867CA}"/>
              </a:ext>
            </a:extLst>
          </p:cNvPr>
          <p:cNvGrpSpPr/>
          <p:nvPr/>
        </p:nvGrpSpPr>
        <p:grpSpPr>
          <a:xfrm>
            <a:off x="8152146" y="647700"/>
            <a:ext cx="9107154" cy="2000988"/>
            <a:chOff x="8152146" y="964406"/>
            <a:chExt cx="9107154" cy="2000988"/>
          </a:xfrm>
        </p:grpSpPr>
        <p:sp>
          <p:nvSpPr>
            <p:cNvPr id="7" name="TextBox 7"/>
            <p:cNvSpPr txBox="1"/>
            <p:nvPr/>
          </p:nvSpPr>
          <p:spPr>
            <a:xfrm>
              <a:off x="8152146" y="1528269"/>
              <a:ext cx="9107154" cy="1437125"/>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The application is mainly tested through debugging to check that the integration between firebase and the application was performed correctly.</a:t>
              </a:r>
            </a:p>
            <a:p>
              <a:pPr algn="l">
                <a:lnSpc>
                  <a:spcPts val="2925"/>
                </a:lnSpc>
              </a:pPr>
              <a:r>
                <a:rPr lang="en-US" sz="1710" spc="119" dirty="0">
                  <a:solidFill>
                    <a:srgbClr val="FFFEE6"/>
                  </a:solidFill>
                  <a:latin typeface="Montserrat Light"/>
                </a:rPr>
                <a:t>To automate the debug process I tried to use firebase test labs, but they are not available for flutter applications.</a:t>
              </a:r>
            </a:p>
          </p:txBody>
        </p:sp>
        <p:sp>
          <p:nvSpPr>
            <p:cNvPr id="8" name="TextBox 8"/>
            <p:cNvSpPr txBox="1"/>
            <p:nvPr/>
          </p:nvSpPr>
          <p:spPr>
            <a:xfrm>
              <a:off x="8152146" y="964406"/>
              <a:ext cx="689735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DEBUG</a:t>
              </a:r>
            </a:p>
          </p:txBody>
        </p:sp>
      </p:grpSp>
      <p:grpSp>
        <p:nvGrpSpPr>
          <p:cNvPr id="14" name="Gruppo 13">
            <a:extLst>
              <a:ext uri="{FF2B5EF4-FFF2-40B4-BE49-F238E27FC236}">
                <a16:creationId xmlns:a16="http://schemas.microsoft.com/office/drawing/2014/main" id="{1BAFDB63-2B4E-439E-A79C-FC7A1A766692}"/>
              </a:ext>
            </a:extLst>
          </p:cNvPr>
          <p:cNvGrpSpPr/>
          <p:nvPr/>
        </p:nvGrpSpPr>
        <p:grpSpPr>
          <a:xfrm>
            <a:off x="8152146" y="2955585"/>
            <a:ext cx="9107154" cy="2000987"/>
            <a:chOff x="8152146" y="2850724"/>
            <a:chExt cx="9107154" cy="2000987"/>
          </a:xfrm>
        </p:grpSpPr>
        <p:sp>
          <p:nvSpPr>
            <p:cNvPr id="9" name="TextBox 9"/>
            <p:cNvSpPr txBox="1"/>
            <p:nvPr/>
          </p:nvSpPr>
          <p:spPr>
            <a:xfrm>
              <a:off x="8152146" y="3414586"/>
              <a:ext cx="9107154" cy="1437125"/>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Unit testing was mainly used as a measure to check that the core elements of the BLoCs were implemented correctly. Because of some issues related to third-party packages, we only reached the 75% of coverage (for a total of 79 tests).</a:t>
              </a:r>
            </a:p>
          </p:txBody>
        </p:sp>
        <p:sp>
          <p:nvSpPr>
            <p:cNvPr id="10" name="TextBox 10"/>
            <p:cNvSpPr txBox="1"/>
            <p:nvPr/>
          </p:nvSpPr>
          <p:spPr>
            <a:xfrm>
              <a:off x="8152146" y="2850724"/>
              <a:ext cx="708785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UNIT TESTING</a:t>
              </a:r>
            </a:p>
          </p:txBody>
        </p:sp>
      </p:grpSp>
      <p:grpSp>
        <p:nvGrpSpPr>
          <p:cNvPr id="15" name="Gruppo 14">
            <a:extLst>
              <a:ext uri="{FF2B5EF4-FFF2-40B4-BE49-F238E27FC236}">
                <a16:creationId xmlns:a16="http://schemas.microsoft.com/office/drawing/2014/main" id="{9F87FC78-73C0-464D-90CA-5C58293B5094}"/>
              </a:ext>
            </a:extLst>
          </p:cNvPr>
          <p:cNvGrpSpPr/>
          <p:nvPr/>
        </p:nvGrpSpPr>
        <p:grpSpPr>
          <a:xfrm>
            <a:off x="8175958" y="5262109"/>
            <a:ext cx="9107154" cy="1629090"/>
            <a:chOff x="8152146" y="5468647"/>
            <a:chExt cx="9107154" cy="1629090"/>
          </a:xfrm>
        </p:grpSpPr>
        <p:sp>
          <p:nvSpPr>
            <p:cNvPr id="11" name="TextBox 11"/>
            <p:cNvSpPr txBox="1"/>
            <p:nvPr/>
          </p:nvSpPr>
          <p:spPr>
            <a:xfrm>
              <a:off x="8152146" y="6032509"/>
              <a:ext cx="9107154" cy="1065228"/>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To automate the testing process, I decided to use the CircleCI platform to run unit tests at every push on Github. Furthermore, I used Codecov to have a detailed report of the test coverage.</a:t>
              </a:r>
            </a:p>
          </p:txBody>
        </p:sp>
        <p:sp>
          <p:nvSpPr>
            <p:cNvPr id="12" name="TextBox 12"/>
            <p:cNvSpPr txBox="1"/>
            <p:nvPr/>
          </p:nvSpPr>
          <p:spPr>
            <a:xfrm>
              <a:off x="8152146" y="5468647"/>
              <a:ext cx="710690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CIRCLECI &amp; CODECOV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0125"/>
            <a:ext cx="6093556" cy="2345778"/>
            <a:chOff x="0" y="-38100"/>
            <a:chExt cx="8124742" cy="3127704"/>
          </a:xfrm>
        </p:grpSpPr>
        <p:sp>
          <p:nvSpPr>
            <p:cNvPr id="3" name="TextBox 3"/>
            <p:cNvSpPr txBox="1"/>
            <p:nvPr/>
          </p:nvSpPr>
          <p:spPr>
            <a:xfrm>
              <a:off x="0" y="-38100"/>
              <a:ext cx="8124742" cy="2538644"/>
            </a:xfrm>
            <a:prstGeom prst="rect">
              <a:avLst/>
            </a:prstGeom>
          </p:spPr>
          <p:txBody>
            <a:bodyPr lIns="0" tIns="0" rIns="0" bIns="0" rtlCol="0" anchor="t">
              <a:spAutoFit/>
            </a:bodyPr>
            <a:lstStyle/>
            <a:p>
              <a:pPr>
                <a:lnSpc>
                  <a:spcPts val="7775"/>
                </a:lnSpc>
              </a:pPr>
              <a:r>
                <a:rPr lang="en-US" sz="6171" spc="55" dirty="0">
                  <a:solidFill>
                    <a:srgbClr val="FFFEE6"/>
                  </a:solidFill>
                  <a:latin typeface="Montserrat Classic Bold"/>
                </a:rPr>
                <a:t>FINAL CONCLUSIONS</a:t>
              </a:r>
            </a:p>
          </p:txBody>
        </p:sp>
        <p:sp>
          <p:nvSpPr>
            <p:cNvPr id="4" name="AutoShape 4"/>
            <p:cNvSpPr/>
            <p:nvPr/>
          </p:nvSpPr>
          <p:spPr>
            <a:xfrm>
              <a:off x="0" y="2880607"/>
              <a:ext cx="8124742" cy="208997"/>
            </a:xfrm>
            <a:prstGeom prst="rect">
              <a:avLst/>
            </a:prstGeom>
            <a:solidFill>
              <a:srgbClr val="F8CF2C"/>
            </a:solidFill>
          </p:spPr>
        </p:sp>
      </p:grpSp>
      <p:pic>
        <p:nvPicPr>
          <p:cNvPr id="5" name="Picture 5"/>
          <p:cNvPicPr>
            <a:picLocks noChangeAspect="1"/>
          </p:cNvPicPr>
          <p:nvPr/>
        </p:nvPicPr>
        <p:blipFill rotWithShape="1">
          <a:blip r:embed="rId3">
            <a:extLst>
              <a:ext uri="{28A0092B-C50C-407E-A947-70E740481C1C}">
                <a14:useLocalDpi xmlns:a14="http://schemas.microsoft.com/office/drawing/2010/main" val="0"/>
              </a:ext>
            </a:extLst>
          </a:blip>
          <a:srcRect t="21428" b="47802"/>
          <a:stretch/>
        </p:blipFill>
        <p:spPr>
          <a:xfrm>
            <a:off x="-1143000" y="8153400"/>
            <a:ext cx="20802600" cy="4267200"/>
          </a:xfrm>
          <a:prstGeom prst="rect">
            <a:avLst/>
          </a:prstGeom>
        </p:spPr>
      </p:pic>
      <p:grpSp>
        <p:nvGrpSpPr>
          <p:cNvPr id="13" name="Gruppo 12">
            <a:extLst>
              <a:ext uri="{FF2B5EF4-FFF2-40B4-BE49-F238E27FC236}">
                <a16:creationId xmlns:a16="http://schemas.microsoft.com/office/drawing/2014/main" id="{66FC7234-CF24-4EDA-B62B-D8095F6867CA}"/>
              </a:ext>
            </a:extLst>
          </p:cNvPr>
          <p:cNvGrpSpPr/>
          <p:nvPr/>
        </p:nvGrpSpPr>
        <p:grpSpPr>
          <a:xfrm>
            <a:off x="8152146" y="964406"/>
            <a:ext cx="9107154" cy="1257194"/>
            <a:chOff x="8152146" y="964406"/>
            <a:chExt cx="9107154" cy="1257194"/>
          </a:xfrm>
        </p:grpSpPr>
        <p:sp>
          <p:nvSpPr>
            <p:cNvPr id="7" name="TextBox 7"/>
            <p:cNvSpPr txBox="1"/>
            <p:nvPr/>
          </p:nvSpPr>
          <p:spPr>
            <a:xfrm>
              <a:off x="8152146" y="1528269"/>
              <a:ext cx="9107154" cy="693331"/>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The development of an application moves the focus from the product to the user and his experience.</a:t>
              </a:r>
            </a:p>
          </p:txBody>
        </p:sp>
        <p:sp>
          <p:nvSpPr>
            <p:cNvPr id="8" name="TextBox 8"/>
            <p:cNvSpPr txBox="1"/>
            <p:nvPr/>
          </p:nvSpPr>
          <p:spPr>
            <a:xfrm>
              <a:off x="8152146" y="964406"/>
              <a:ext cx="689735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DEVELOPMENT</a:t>
              </a:r>
            </a:p>
          </p:txBody>
        </p:sp>
      </p:grpSp>
      <p:grpSp>
        <p:nvGrpSpPr>
          <p:cNvPr id="14" name="Gruppo 13">
            <a:extLst>
              <a:ext uri="{FF2B5EF4-FFF2-40B4-BE49-F238E27FC236}">
                <a16:creationId xmlns:a16="http://schemas.microsoft.com/office/drawing/2014/main" id="{1BAFDB63-2B4E-439E-A79C-FC7A1A766692}"/>
              </a:ext>
            </a:extLst>
          </p:cNvPr>
          <p:cNvGrpSpPr/>
          <p:nvPr/>
        </p:nvGrpSpPr>
        <p:grpSpPr>
          <a:xfrm>
            <a:off x="8152146" y="2850724"/>
            <a:ext cx="9107154" cy="2000987"/>
            <a:chOff x="8152146" y="2850724"/>
            <a:chExt cx="9107154" cy="2000987"/>
          </a:xfrm>
        </p:grpSpPr>
        <p:sp>
          <p:nvSpPr>
            <p:cNvPr id="9" name="TextBox 9"/>
            <p:cNvSpPr txBox="1"/>
            <p:nvPr/>
          </p:nvSpPr>
          <p:spPr>
            <a:xfrm>
              <a:off x="8152146" y="3414586"/>
              <a:ext cx="9107154" cy="1437125"/>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Flutter is a very powerful and performant framework, with an active community supporting it. However, it's still in its early days and sometimes presents errors. Furthermore, for what concerns the Firebase integration, it sometimes lacks in the documentation. </a:t>
              </a:r>
            </a:p>
          </p:txBody>
        </p:sp>
        <p:sp>
          <p:nvSpPr>
            <p:cNvPr id="10" name="TextBox 10"/>
            <p:cNvSpPr txBox="1"/>
            <p:nvPr/>
          </p:nvSpPr>
          <p:spPr>
            <a:xfrm>
              <a:off x="8152146" y="2850724"/>
              <a:ext cx="708785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FRAMEWORK</a:t>
              </a:r>
            </a:p>
          </p:txBody>
        </p:sp>
      </p:grpSp>
      <p:grpSp>
        <p:nvGrpSpPr>
          <p:cNvPr id="15" name="Gruppo 14">
            <a:extLst>
              <a:ext uri="{FF2B5EF4-FFF2-40B4-BE49-F238E27FC236}">
                <a16:creationId xmlns:a16="http://schemas.microsoft.com/office/drawing/2014/main" id="{9F87FC78-73C0-464D-90CA-5C58293B5094}"/>
              </a:ext>
            </a:extLst>
          </p:cNvPr>
          <p:cNvGrpSpPr/>
          <p:nvPr/>
        </p:nvGrpSpPr>
        <p:grpSpPr>
          <a:xfrm>
            <a:off x="8152146" y="5468647"/>
            <a:ext cx="9107154" cy="1257193"/>
            <a:chOff x="8152146" y="5468647"/>
            <a:chExt cx="9107154" cy="1257193"/>
          </a:xfrm>
        </p:grpSpPr>
        <p:sp>
          <p:nvSpPr>
            <p:cNvPr id="11" name="TextBox 11"/>
            <p:cNvSpPr txBox="1"/>
            <p:nvPr/>
          </p:nvSpPr>
          <p:spPr>
            <a:xfrm>
              <a:off x="8152146" y="6032509"/>
              <a:ext cx="9107154" cy="693331"/>
            </a:xfrm>
            <a:prstGeom prst="rect">
              <a:avLst/>
            </a:prstGeom>
          </p:spPr>
          <p:txBody>
            <a:bodyPr lIns="0" tIns="0" rIns="0" bIns="0" rtlCol="0" anchor="t">
              <a:spAutoFit/>
            </a:bodyPr>
            <a:lstStyle/>
            <a:p>
              <a:pPr algn="l">
                <a:lnSpc>
                  <a:spcPts val="2925"/>
                </a:lnSpc>
              </a:pPr>
              <a:r>
                <a:rPr lang="en-US" sz="1710" spc="119" dirty="0">
                  <a:solidFill>
                    <a:srgbClr val="FFFEE6"/>
                  </a:solidFill>
                  <a:latin typeface="Montserrat Light"/>
                </a:rPr>
                <a:t>The overall project was challenging since I never dealt with both mobile development and external services and APIs like Firebase.</a:t>
              </a:r>
            </a:p>
          </p:txBody>
        </p:sp>
        <p:sp>
          <p:nvSpPr>
            <p:cNvPr id="12" name="TextBox 12"/>
            <p:cNvSpPr txBox="1"/>
            <p:nvPr/>
          </p:nvSpPr>
          <p:spPr>
            <a:xfrm>
              <a:off x="8152146" y="5468647"/>
              <a:ext cx="7106904" cy="490707"/>
            </a:xfrm>
            <a:prstGeom prst="rect">
              <a:avLst/>
            </a:prstGeom>
          </p:spPr>
          <p:txBody>
            <a:bodyPr lIns="0" tIns="0" rIns="0" bIns="0" rtlCol="0" anchor="t">
              <a:spAutoFit/>
            </a:bodyPr>
            <a:lstStyle/>
            <a:p>
              <a:pPr algn="l">
                <a:lnSpc>
                  <a:spcPts val="4284"/>
                </a:lnSpc>
              </a:pPr>
              <a:r>
                <a:rPr lang="en-US" sz="2800" spc="308" dirty="0">
                  <a:solidFill>
                    <a:srgbClr val="F8CF2C"/>
                  </a:solidFill>
                  <a:latin typeface="Montserrat Classic"/>
                </a:rPr>
                <a:t>EXPERIENCE</a:t>
              </a:r>
            </a:p>
          </p:txBody>
        </p:sp>
      </p:grpSp>
    </p:spTree>
    <p:extLst>
      <p:ext uri="{BB962C8B-B14F-4D97-AF65-F5344CB8AC3E}">
        <p14:creationId xmlns:p14="http://schemas.microsoft.com/office/powerpoint/2010/main" val="40325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2266625"/>
            <a:ext cx="8573754" cy="553286"/>
          </a:xfrm>
          <a:prstGeom prst="rect">
            <a:avLst/>
          </a:prstGeom>
        </p:spPr>
        <p:txBody>
          <a:bodyPr lIns="0" tIns="0" rIns="0" bIns="0" rtlCol="0" anchor="t">
            <a:spAutoFit/>
          </a:bodyPr>
          <a:lstStyle/>
          <a:p>
            <a:pPr>
              <a:lnSpc>
                <a:spcPts val="4319"/>
              </a:lnSpc>
            </a:pPr>
            <a:endParaRPr/>
          </a:p>
        </p:txBody>
      </p:sp>
      <p:grpSp>
        <p:nvGrpSpPr>
          <p:cNvPr id="3" name="Group 3"/>
          <p:cNvGrpSpPr/>
          <p:nvPr/>
        </p:nvGrpSpPr>
        <p:grpSpPr>
          <a:xfrm>
            <a:off x="1028700" y="4860709"/>
            <a:ext cx="8553450" cy="3150142"/>
            <a:chOff x="0" y="0"/>
            <a:chExt cx="11404600" cy="4200189"/>
          </a:xfrm>
        </p:grpSpPr>
        <p:sp>
          <p:nvSpPr>
            <p:cNvPr id="4" name="TextBox 4"/>
            <p:cNvSpPr txBox="1"/>
            <p:nvPr/>
          </p:nvSpPr>
          <p:spPr>
            <a:xfrm>
              <a:off x="0" y="-47625"/>
              <a:ext cx="11279272" cy="2814209"/>
            </a:xfrm>
            <a:prstGeom prst="rect">
              <a:avLst/>
            </a:prstGeom>
          </p:spPr>
          <p:txBody>
            <a:bodyPr lIns="0" tIns="0" rIns="0" bIns="0" rtlCol="0" anchor="t">
              <a:spAutoFit/>
            </a:bodyPr>
            <a:lstStyle/>
            <a:p>
              <a:pPr algn="l">
                <a:lnSpc>
                  <a:spcPts val="5678"/>
                </a:lnSpc>
              </a:pPr>
              <a:endParaRPr/>
            </a:p>
            <a:p>
              <a:pPr algn="l">
                <a:lnSpc>
                  <a:spcPts val="5678"/>
                </a:lnSpc>
              </a:pPr>
              <a:r>
                <a:rPr lang="en-US" sz="4334" spc="125">
                  <a:solidFill>
                    <a:srgbClr val="FFFEE6"/>
                  </a:solidFill>
                  <a:latin typeface="Montserrat Classic Bold"/>
                </a:rPr>
                <a:t>THANK YOU FOR THE ATTENTION</a:t>
              </a:r>
            </a:p>
          </p:txBody>
        </p:sp>
        <p:sp>
          <p:nvSpPr>
            <p:cNvPr id="5" name="TextBox 5"/>
            <p:cNvSpPr txBox="1"/>
            <p:nvPr/>
          </p:nvSpPr>
          <p:spPr>
            <a:xfrm>
              <a:off x="0" y="3545913"/>
              <a:ext cx="10105877" cy="654276"/>
            </a:xfrm>
            <a:prstGeom prst="rect">
              <a:avLst/>
            </a:prstGeom>
          </p:spPr>
          <p:txBody>
            <a:bodyPr lIns="0" tIns="0" rIns="0" bIns="0" rtlCol="0" anchor="t">
              <a:spAutoFit/>
            </a:bodyPr>
            <a:lstStyle/>
            <a:p>
              <a:pPr algn="l">
                <a:lnSpc>
                  <a:spcPts val="4284"/>
                </a:lnSpc>
              </a:pPr>
              <a:r>
                <a:rPr lang="en-US" sz="2800" spc="308">
                  <a:solidFill>
                    <a:srgbClr val="FFFEE6"/>
                  </a:solidFill>
                  <a:latin typeface="Montserrat Classic"/>
                </a:rPr>
                <a:t>BEERTASTIC</a:t>
              </a:r>
            </a:p>
          </p:txBody>
        </p:sp>
        <p:sp>
          <p:nvSpPr>
            <p:cNvPr id="6" name="AutoShape 6"/>
            <p:cNvSpPr/>
            <p:nvPr/>
          </p:nvSpPr>
          <p:spPr>
            <a:xfrm>
              <a:off x="0" y="3149038"/>
              <a:ext cx="11404600" cy="152400"/>
            </a:xfrm>
            <a:prstGeom prst="rect">
              <a:avLst/>
            </a:prstGeom>
            <a:solidFill>
              <a:srgbClr val="F8CF2C"/>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60000"/>
          </a:blip>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181350" y="3284595"/>
            <a:ext cx="11925300" cy="3717810"/>
            <a:chOff x="0" y="0"/>
            <a:chExt cx="15900400" cy="4957080"/>
          </a:xfrm>
        </p:grpSpPr>
        <p:sp>
          <p:nvSpPr>
            <p:cNvPr id="3" name="AutoShape 3"/>
            <p:cNvSpPr/>
            <p:nvPr/>
          </p:nvSpPr>
          <p:spPr>
            <a:xfrm>
              <a:off x="0" y="0"/>
              <a:ext cx="15900400" cy="4957080"/>
            </a:xfrm>
            <a:prstGeom prst="rect">
              <a:avLst/>
            </a:prstGeom>
            <a:solidFill>
              <a:srgbClr val="252827"/>
            </a:solidFill>
          </p:spPr>
        </p:sp>
        <p:sp>
          <p:nvSpPr>
            <p:cNvPr id="4" name="TextBox 4"/>
            <p:cNvSpPr txBox="1"/>
            <p:nvPr/>
          </p:nvSpPr>
          <p:spPr>
            <a:xfrm>
              <a:off x="1573966" y="926734"/>
              <a:ext cx="12752468" cy="1255802"/>
            </a:xfrm>
            <a:prstGeom prst="rect">
              <a:avLst/>
            </a:prstGeom>
          </p:spPr>
          <p:txBody>
            <a:bodyPr lIns="0" tIns="0" rIns="0" bIns="0" rtlCol="0" anchor="t">
              <a:spAutoFit/>
            </a:bodyPr>
            <a:lstStyle/>
            <a:p>
              <a:pPr algn="ctr">
                <a:lnSpc>
                  <a:spcPts val="7559"/>
                </a:lnSpc>
              </a:pPr>
              <a:r>
                <a:rPr lang="en-US" sz="6000" spc="54" dirty="0">
                  <a:solidFill>
                    <a:srgbClr val="FFFEE6"/>
                  </a:solidFill>
                  <a:latin typeface="Montserrat Classic Bold"/>
                </a:rPr>
                <a:t>PRODUCT DESCRIPTION</a:t>
              </a:r>
            </a:p>
          </p:txBody>
        </p:sp>
        <p:sp>
          <p:nvSpPr>
            <p:cNvPr id="5" name="AutoShape 5"/>
            <p:cNvSpPr/>
            <p:nvPr/>
          </p:nvSpPr>
          <p:spPr>
            <a:xfrm>
              <a:off x="1219200" y="2776078"/>
              <a:ext cx="13462000" cy="177800"/>
            </a:xfrm>
            <a:prstGeom prst="rect">
              <a:avLst/>
            </a:prstGeom>
            <a:solidFill>
              <a:srgbClr val="F8CF2C"/>
            </a:solidFill>
          </p:spPr>
        </p:sp>
        <p:sp>
          <p:nvSpPr>
            <p:cNvPr id="6" name="TextBox 6"/>
            <p:cNvSpPr txBox="1"/>
            <p:nvPr/>
          </p:nvSpPr>
          <p:spPr>
            <a:xfrm>
              <a:off x="2006182" y="3332478"/>
              <a:ext cx="11888036" cy="654276"/>
            </a:xfrm>
            <a:prstGeom prst="rect">
              <a:avLst/>
            </a:prstGeom>
          </p:spPr>
          <p:txBody>
            <a:bodyPr lIns="0" tIns="0" rIns="0" bIns="0" rtlCol="0" anchor="t">
              <a:spAutoFit/>
            </a:bodyPr>
            <a:lstStyle/>
            <a:p>
              <a:pPr algn="ctr">
                <a:lnSpc>
                  <a:spcPts val="4284"/>
                </a:lnSpc>
              </a:pPr>
              <a:r>
                <a:rPr lang="en-US" sz="2800" spc="308" dirty="0">
                  <a:solidFill>
                    <a:srgbClr val="FFFEE6"/>
                  </a:solidFill>
                  <a:latin typeface="Montserrat Classic"/>
                </a:rPr>
                <a:t>FRAMEWORK &amp; USER INTERFACES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87" b="187"/>
          <a:stretch>
            <a:fillRect/>
          </a:stretch>
        </p:blipFill>
        <p:spPr>
          <a:xfrm>
            <a:off x="1190280" y="3136410"/>
            <a:ext cx="4568333" cy="3037942"/>
          </a:xfrm>
          <a:prstGeom prst="rect">
            <a:avLst/>
          </a:prstGeom>
        </p:spPr>
      </p:pic>
      <p:pic>
        <p:nvPicPr>
          <p:cNvPr id="3" name="Picture 3"/>
          <p:cNvPicPr>
            <a:picLocks noChangeAspect="1"/>
          </p:cNvPicPr>
          <p:nvPr/>
        </p:nvPicPr>
        <p:blipFill>
          <a:blip r:embed="rId4"/>
          <a:srcRect t="140" b="140"/>
          <a:stretch>
            <a:fillRect/>
          </a:stretch>
        </p:blipFill>
        <p:spPr>
          <a:xfrm>
            <a:off x="6781868" y="3136410"/>
            <a:ext cx="4568333" cy="3037942"/>
          </a:xfrm>
          <a:prstGeom prst="rect">
            <a:avLst/>
          </a:prstGeom>
        </p:spPr>
      </p:pic>
      <p:grpSp>
        <p:nvGrpSpPr>
          <p:cNvPr id="5" name="Group 5"/>
          <p:cNvGrpSpPr/>
          <p:nvPr/>
        </p:nvGrpSpPr>
        <p:grpSpPr>
          <a:xfrm>
            <a:off x="1028700" y="952291"/>
            <a:ext cx="16230600" cy="1352967"/>
            <a:chOff x="0" y="0"/>
            <a:chExt cx="21640800" cy="1803956"/>
          </a:xfrm>
        </p:grpSpPr>
        <p:sp>
          <p:nvSpPr>
            <p:cNvPr id="6" name="TextBox 6"/>
            <p:cNvSpPr txBox="1"/>
            <p:nvPr/>
          </p:nvSpPr>
          <p:spPr>
            <a:xfrm>
              <a:off x="1802564" y="-47424"/>
              <a:ext cx="18035672" cy="1357947"/>
            </a:xfrm>
            <a:prstGeom prst="rect">
              <a:avLst/>
            </a:prstGeom>
          </p:spPr>
          <p:txBody>
            <a:bodyPr lIns="0" tIns="0" rIns="0" bIns="0" rtlCol="0" anchor="t">
              <a:spAutoFit/>
            </a:bodyPr>
            <a:lstStyle/>
            <a:p>
              <a:pPr algn="ctr">
                <a:lnSpc>
                  <a:spcPts val="8383"/>
                </a:lnSpc>
              </a:pPr>
              <a:r>
                <a:rPr lang="en-US" sz="6399" spc="185" dirty="0">
                  <a:solidFill>
                    <a:srgbClr val="252827"/>
                  </a:solidFill>
                  <a:latin typeface="Montserrat Classic Bold"/>
                </a:rPr>
                <a:t>WHY      LUTTER?</a:t>
              </a:r>
            </a:p>
          </p:txBody>
        </p:sp>
        <p:sp>
          <p:nvSpPr>
            <p:cNvPr id="7" name="AutoShape 7"/>
            <p:cNvSpPr/>
            <p:nvPr/>
          </p:nvSpPr>
          <p:spPr>
            <a:xfrm>
              <a:off x="0" y="1626156"/>
              <a:ext cx="21640800" cy="177800"/>
            </a:xfrm>
            <a:prstGeom prst="rect">
              <a:avLst/>
            </a:prstGeom>
            <a:solidFill>
              <a:srgbClr val="F8CF2C"/>
            </a:solidFill>
          </p:spPr>
        </p:sp>
      </p:grpSp>
      <p:pic>
        <p:nvPicPr>
          <p:cNvPr id="8" name="Picture 8"/>
          <p:cNvPicPr>
            <a:picLocks noChangeAspect="1"/>
          </p:cNvPicPr>
          <p:nvPr/>
        </p:nvPicPr>
        <p:blipFill>
          <a:blip r:embed="rId5"/>
          <a:srcRect/>
          <a:stretch>
            <a:fillRect/>
          </a:stretch>
        </p:blipFill>
        <p:spPr>
          <a:xfrm>
            <a:off x="8050036" y="952291"/>
            <a:ext cx="892174" cy="1104859"/>
          </a:xfrm>
          <a:prstGeom prst="rect">
            <a:avLst/>
          </a:prstGeom>
        </p:spPr>
      </p:pic>
      <p:grpSp>
        <p:nvGrpSpPr>
          <p:cNvPr id="9" name="Group 9"/>
          <p:cNvGrpSpPr/>
          <p:nvPr/>
        </p:nvGrpSpPr>
        <p:grpSpPr>
          <a:xfrm>
            <a:off x="1054469" y="6449908"/>
            <a:ext cx="4839954" cy="3742421"/>
            <a:chOff x="0" y="0"/>
            <a:chExt cx="6453272" cy="4989895"/>
          </a:xfrm>
        </p:grpSpPr>
        <p:sp>
          <p:nvSpPr>
            <p:cNvPr id="10" name="TextBox 10"/>
            <p:cNvSpPr txBox="1"/>
            <p:nvPr/>
          </p:nvSpPr>
          <p:spPr>
            <a:xfrm>
              <a:off x="406400" y="-85725"/>
              <a:ext cx="5640472" cy="654276"/>
            </a:xfrm>
            <a:prstGeom prst="rect">
              <a:avLst/>
            </a:prstGeom>
          </p:spPr>
          <p:txBody>
            <a:bodyPr lIns="0" tIns="0" rIns="0" bIns="0" rtlCol="0" anchor="t">
              <a:spAutoFit/>
            </a:bodyPr>
            <a:lstStyle/>
            <a:p>
              <a:pPr algn="ctr">
                <a:lnSpc>
                  <a:spcPts val="4284"/>
                </a:lnSpc>
              </a:pPr>
              <a:r>
                <a:rPr lang="en-US" sz="2800" spc="308">
                  <a:solidFill>
                    <a:srgbClr val="F8CF2C"/>
                  </a:solidFill>
                  <a:latin typeface="Montserrat Classic"/>
                </a:rPr>
                <a:t>PORTABILITY</a:t>
              </a:r>
            </a:p>
          </p:txBody>
        </p:sp>
        <p:sp>
          <p:nvSpPr>
            <p:cNvPr id="11" name="TextBox 11"/>
            <p:cNvSpPr txBox="1"/>
            <p:nvPr/>
          </p:nvSpPr>
          <p:spPr>
            <a:xfrm>
              <a:off x="0" y="637258"/>
              <a:ext cx="6453272" cy="3730443"/>
            </a:xfrm>
            <a:prstGeom prst="rect">
              <a:avLst/>
            </a:prstGeom>
          </p:spPr>
          <p:txBody>
            <a:bodyPr lIns="0" tIns="0" rIns="0" bIns="0" rtlCol="0" anchor="t">
              <a:spAutoFit/>
            </a:bodyPr>
            <a:lstStyle/>
            <a:p>
              <a:pPr algn="ctr">
                <a:lnSpc>
                  <a:spcPts val="2815"/>
                </a:lnSpc>
              </a:pPr>
              <a:r>
                <a:rPr lang="en-US" sz="1599" spc="111" dirty="0">
                  <a:solidFill>
                    <a:srgbClr val="252827"/>
                  </a:solidFill>
                  <a:latin typeface="Montserrat Light"/>
                </a:rPr>
                <a:t>With a single code base is possible to create a product that would fit both iOS and Android devices. Furthermore, it is possible to use it to create web and desktop apps, but these features are still under testing.</a:t>
              </a:r>
            </a:p>
          </p:txBody>
        </p:sp>
      </p:grpSp>
      <p:grpSp>
        <p:nvGrpSpPr>
          <p:cNvPr id="12" name="Group 12"/>
          <p:cNvGrpSpPr/>
          <p:nvPr/>
        </p:nvGrpSpPr>
        <p:grpSpPr>
          <a:xfrm>
            <a:off x="6646058" y="6449908"/>
            <a:ext cx="4839954" cy="2862517"/>
            <a:chOff x="0" y="0"/>
            <a:chExt cx="6453272" cy="3816690"/>
          </a:xfrm>
        </p:grpSpPr>
        <p:sp>
          <p:nvSpPr>
            <p:cNvPr id="13" name="TextBox 13"/>
            <p:cNvSpPr txBox="1"/>
            <p:nvPr/>
          </p:nvSpPr>
          <p:spPr>
            <a:xfrm>
              <a:off x="406400" y="-85725"/>
              <a:ext cx="5640472" cy="1379290"/>
            </a:xfrm>
            <a:prstGeom prst="rect">
              <a:avLst/>
            </a:prstGeom>
          </p:spPr>
          <p:txBody>
            <a:bodyPr lIns="0" tIns="0" rIns="0" bIns="0" rtlCol="0" anchor="t">
              <a:spAutoFit/>
            </a:bodyPr>
            <a:lstStyle/>
            <a:p>
              <a:pPr algn="ctr">
                <a:lnSpc>
                  <a:spcPts val="4284"/>
                </a:lnSpc>
              </a:pPr>
              <a:r>
                <a:rPr lang="en-US" sz="2800" spc="308">
                  <a:solidFill>
                    <a:srgbClr val="F8CF2C"/>
                  </a:solidFill>
                  <a:latin typeface="Montserrat Classic"/>
                </a:rPr>
                <a:t>RICH IN COMPONENTS</a:t>
              </a:r>
            </a:p>
          </p:txBody>
        </p:sp>
        <p:sp>
          <p:nvSpPr>
            <p:cNvPr id="14" name="TextBox 14"/>
            <p:cNvSpPr txBox="1"/>
            <p:nvPr/>
          </p:nvSpPr>
          <p:spPr>
            <a:xfrm>
              <a:off x="0" y="1362272"/>
              <a:ext cx="6453272" cy="1832223"/>
            </a:xfrm>
            <a:prstGeom prst="rect">
              <a:avLst/>
            </a:prstGeom>
          </p:spPr>
          <p:txBody>
            <a:bodyPr lIns="0" tIns="0" rIns="0" bIns="0" rtlCol="0" anchor="t">
              <a:spAutoFit/>
            </a:bodyPr>
            <a:lstStyle/>
            <a:p>
              <a:pPr algn="ctr">
                <a:lnSpc>
                  <a:spcPts val="2815"/>
                </a:lnSpc>
              </a:pPr>
              <a:r>
                <a:rPr lang="en-US" sz="1599" spc="111">
                  <a:solidFill>
                    <a:srgbClr val="252827"/>
                  </a:solidFill>
                  <a:latin typeface="Montserrat Light"/>
                </a:rPr>
                <a:t>Flutter has a lot of UI components that come together with the framework, without the need for installing a lot of external libraries to design interfaces.</a:t>
              </a:r>
            </a:p>
          </p:txBody>
        </p:sp>
      </p:grpSp>
      <p:grpSp>
        <p:nvGrpSpPr>
          <p:cNvPr id="15" name="Group 15"/>
          <p:cNvGrpSpPr/>
          <p:nvPr/>
        </p:nvGrpSpPr>
        <p:grpSpPr>
          <a:xfrm>
            <a:off x="12393576" y="6385614"/>
            <a:ext cx="4839954" cy="2816081"/>
            <a:chOff x="0" y="-85725"/>
            <a:chExt cx="6453272" cy="3754776"/>
          </a:xfrm>
        </p:grpSpPr>
        <p:sp>
          <p:nvSpPr>
            <p:cNvPr id="16" name="TextBox 16"/>
            <p:cNvSpPr txBox="1"/>
            <p:nvPr/>
          </p:nvSpPr>
          <p:spPr>
            <a:xfrm>
              <a:off x="406400" y="-85725"/>
              <a:ext cx="5640472" cy="1379523"/>
            </a:xfrm>
            <a:prstGeom prst="rect">
              <a:avLst/>
            </a:prstGeom>
          </p:spPr>
          <p:txBody>
            <a:bodyPr lIns="0" tIns="0" rIns="0" bIns="0" rtlCol="0" anchor="t">
              <a:spAutoFit/>
            </a:bodyPr>
            <a:lstStyle/>
            <a:p>
              <a:pPr algn="ctr">
                <a:lnSpc>
                  <a:spcPts val="4284"/>
                </a:lnSpc>
              </a:pPr>
              <a:r>
                <a:rPr lang="en-US" sz="2800" spc="308" dirty="0">
                  <a:solidFill>
                    <a:srgbClr val="F8CF2C"/>
                  </a:solidFill>
                  <a:latin typeface="Montserrat Classic"/>
                </a:rPr>
                <a:t>HIGH PERFORMANCE</a:t>
              </a:r>
            </a:p>
          </p:txBody>
        </p:sp>
        <p:sp>
          <p:nvSpPr>
            <p:cNvPr id="17" name="TextBox 17"/>
            <p:cNvSpPr txBox="1"/>
            <p:nvPr/>
          </p:nvSpPr>
          <p:spPr>
            <a:xfrm>
              <a:off x="0" y="1362273"/>
              <a:ext cx="6453272" cy="2306778"/>
            </a:xfrm>
            <a:prstGeom prst="rect">
              <a:avLst/>
            </a:prstGeom>
          </p:spPr>
          <p:txBody>
            <a:bodyPr lIns="0" tIns="0" rIns="0" bIns="0" rtlCol="0" anchor="t">
              <a:spAutoFit/>
            </a:bodyPr>
            <a:lstStyle/>
            <a:p>
              <a:pPr algn="ctr">
                <a:lnSpc>
                  <a:spcPts val="2815"/>
                </a:lnSpc>
              </a:pPr>
              <a:r>
                <a:rPr lang="en-US" sz="1599" spc="111" dirty="0">
                  <a:solidFill>
                    <a:srgbClr val="252827"/>
                  </a:solidFill>
                  <a:latin typeface="Montserrat Light"/>
                </a:rPr>
                <a:t>Flutter has very high performances thanks to how it works under the hood. It never uses web views or bridge to render the UI elements, but it uses his rendering engine, which is built mostly in C++.</a:t>
              </a:r>
            </a:p>
          </p:txBody>
        </p:sp>
      </p:grpSp>
      <p:pic>
        <p:nvPicPr>
          <p:cNvPr id="19" name="Picture 4">
            <a:extLst>
              <a:ext uri="{FF2B5EF4-FFF2-40B4-BE49-F238E27FC236}">
                <a16:creationId xmlns:a16="http://schemas.microsoft.com/office/drawing/2014/main" id="{57008764-1ED4-4D85-9261-856BAB1987DA}"/>
              </a:ext>
            </a:extLst>
          </p:cNvPr>
          <p:cNvPicPr>
            <a:picLocks noChangeAspect="1"/>
          </p:cNvPicPr>
          <p:nvPr/>
        </p:nvPicPr>
        <p:blipFill>
          <a:blip r:embed="rId6"/>
          <a:srcRect t="125" b="125"/>
          <a:stretch>
            <a:fillRect/>
          </a:stretch>
        </p:blipFill>
        <p:spPr>
          <a:xfrm>
            <a:off x="12529387" y="3136410"/>
            <a:ext cx="4568333" cy="3037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anim calcmode="lin" valueType="num">
                                      <p:cBhvr>
                                        <p:cTn id="21" dur="750" fill="hold"/>
                                        <p:tgtEl>
                                          <p:spTgt spid="9"/>
                                        </p:tgtEl>
                                        <p:attrNameLst>
                                          <p:attrName>ppt_x</p:attrName>
                                        </p:attrNameLst>
                                      </p:cBhvr>
                                      <p:tavLst>
                                        <p:tav tm="0">
                                          <p:val>
                                            <p:strVal val="#ppt_x"/>
                                          </p:val>
                                        </p:tav>
                                        <p:tav tm="100000">
                                          <p:val>
                                            <p:strVal val="#ppt_x"/>
                                          </p:val>
                                        </p:tav>
                                      </p:tavLst>
                                    </p:anim>
                                    <p:anim calcmode="lin" valueType="num">
                                      <p:cBhvr>
                                        <p:cTn id="22"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750"/>
                                        <p:tgtEl>
                                          <p:spTgt spid="3"/>
                                        </p:tgtEl>
                                      </p:cBhvr>
                                    </p:animEffect>
                                    <p:anim calcmode="lin" valueType="num">
                                      <p:cBhvr>
                                        <p:cTn id="28" dur="750" fill="hold"/>
                                        <p:tgtEl>
                                          <p:spTgt spid="3"/>
                                        </p:tgtEl>
                                        <p:attrNameLst>
                                          <p:attrName>ppt_x</p:attrName>
                                        </p:attrNameLst>
                                      </p:cBhvr>
                                      <p:tavLst>
                                        <p:tav tm="0">
                                          <p:val>
                                            <p:strVal val="#ppt_x"/>
                                          </p:val>
                                        </p:tav>
                                        <p:tav tm="100000">
                                          <p:val>
                                            <p:strVal val="#ppt_x"/>
                                          </p:val>
                                        </p:tav>
                                      </p:tavLst>
                                    </p:anim>
                                    <p:anim calcmode="lin" valueType="num">
                                      <p:cBhvr>
                                        <p:cTn id="29" dur="75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anim calcmode="lin" valueType="num">
                                      <p:cBhvr>
                                        <p:cTn id="33" dur="750" fill="hold"/>
                                        <p:tgtEl>
                                          <p:spTgt spid="12"/>
                                        </p:tgtEl>
                                        <p:attrNameLst>
                                          <p:attrName>ppt_x</p:attrName>
                                        </p:attrNameLst>
                                      </p:cBhvr>
                                      <p:tavLst>
                                        <p:tav tm="0">
                                          <p:val>
                                            <p:strVal val="#ppt_x"/>
                                          </p:val>
                                        </p:tav>
                                        <p:tav tm="100000">
                                          <p:val>
                                            <p:strVal val="#ppt_x"/>
                                          </p:val>
                                        </p:tav>
                                      </p:tavLst>
                                    </p:anim>
                                    <p:anim calcmode="lin" valueType="num">
                                      <p:cBhvr>
                                        <p:cTn id="3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750"/>
                                        <p:tgtEl>
                                          <p:spTgt spid="19"/>
                                        </p:tgtEl>
                                      </p:cBhvr>
                                    </p:animEffect>
                                    <p:anim calcmode="lin" valueType="num">
                                      <p:cBhvr>
                                        <p:cTn id="40" dur="750" fill="hold"/>
                                        <p:tgtEl>
                                          <p:spTgt spid="19"/>
                                        </p:tgtEl>
                                        <p:attrNameLst>
                                          <p:attrName>ppt_x</p:attrName>
                                        </p:attrNameLst>
                                      </p:cBhvr>
                                      <p:tavLst>
                                        <p:tav tm="0">
                                          <p:val>
                                            <p:strVal val="#ppt_x"/>
                                          </p:val>
                                        </p:tav>
                                        <p:tav tm="100000">
                                          <p:val>
                                            <p:strVal val="#ppt_x"/>
                                          </p:val>
                                        </p:tav>
                                      </p:tavLst>
                                    </p:anim>
                                    <p:anim calcmode="lin" valueType="num">
                                      <p:cBhvr>
                                        <p:cTn id="41" dur="75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750"/>
                                        <p:tgtEl>
                                          <p:spTgt spid="15"/>
                                        </p:tgtEl>
                                      </p:cBhvr>
                                    </p:animEffect>
                                    <p:anim calcmode="lin" valueType="num">
                                      <p:cBhvr>
                                        <p:cTn id="45" dur="750" fill="hold"/>
                                        <p:tgtEl>
                                          <p:spTgt spid="15"/>
                                        </p:tgtEl>
                                        <p:attrNameLst>
                                          <p:attrName>ppt_x</p:attrName>
                                        </p:attrNameLst>
                                      </p:cBhvr>
                                      <p:tavLst>
                                        <p:tav tm="0">
                                          <p:val>
                                            <p:strVal val="#ppt_x"/>
                                          </p:val>
                                        </p:tav>
                                        <p:tav tm="100000">
                                          <p:val>
                                            <p:strVal val="#ppt_x"/>
                                          </p:val>
                                        </p:tav>
                                      </p:tavLst>
                                    </p:anim>
                                    <p:anim calcmode="lin" valueType="num">
                                      <p:cBhvr>
                                        <p:cTn id="4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066800" y="1562100"/>
            <a:ext cx="9145254" cy="5115420"/>
            <a:chOff x="0" y="-38100"/>
            <a:chExt cx="12193672" cy="6820559"/>
          </a:xfrm>
        </p:grpSpPr>
        <p:sp>
          <p:nvSpPr>
            <p:cNvPr id="3" name="TextBox 3"/>
            <p:cNvSpPr txBox="1"/>
            <p:nvPr/>
          </p:nvSpPr>
          <p:spPr>
            <a:xfrm>
              <a:off x="0" y="-38100"/>
              <a:ext cx="12041268" cy="1173655"/>
            </a:xfrm>
            <a:prstGeom prst="rect">
              <a:avLst/>
            </a:prstGeom>
          </p:spPr>
          <p:txBody>
            <a:bodyPr lIns="0" tIns="0" rIns="0" bIns="0" rtlCol="0" anchor="t">
              <a:spAutoFit/>
            </a:bodyPr>
            <a:lstStyle/>
            <a:p>
              <a:pPr>
                <a:lnSpc>
                  <a:spcPts val="7560"/>
                </a:lnSpc>
              </a:pPr>
              <a:r>
                <a:rPr lang="en-US" sz="6000" spc="54" dirty="0">
                  <a:solidFill>
                    <a:srgbClr val="FFFEE6"/>
                  </a:solidFill>
                  <a:latin typeface="Montserrat Classic Bold"/>
                </a:rPr>
                <a:t>Articles and events</a:t>
              </a:r>
            </a:p>
          </p:txBody>
        </p:sp>
        <p:sp>
          <p:nvSpPr>
            <p:cNvPr id="4" name="TextBox 4"/>
            <p:cNvSpPr txBox="1"/>
            <p:nvPr/>
          </p:nvSpPr>
          <p:spPr>
            <a:xfrm>
              <a:off x="0" y="1873997"/>
              <a:ext cx="12041272" cy="734540"/>
            </a:xfrm>
            <a:prstGeom prst="rect">
              <a:avLst/>
            </a:prstGeom>
          </p:spPr>
          <p:txBody>
            <a:bodyPr lIns="0" tIns="0" rIns="0" bIns="0" rtlCol="0" anchor="t">
              <a:spAutoFit/>
            </a:bodyPr>
            <a:lstStyle/>
            <a:p>
              <a:pPr>
                <a:lnSpc>
                  <a:spcPts val="4319"/>
                </a:lnSpc>
              </a:pPr>
              <a:r>
                <a:rPr lang="en-US" sz="3599" spc="266" dirty="0">
                  <a:solidFill>
                    <a:srgbClr val="FFFEE6"/>
                  </a:solidFill>
                  <a:latin typeface="Montserrat Classic Bold"/>
                </a:rPr>
                <a:t>Home page</a:t>
              </a:r>
            </a:p>
          </p:txBody>
        </p:sp>
        <p:sp>
          <p:nvSpPr>
            <p:cNvPr id="5" name="TextBox 5"/>
            <p:cNvSpPr txBox="1"/>
            <p:nvPr/>
          </p:nvSpPr>
          <p:spPr>
            <a:xfrm>
              <a:off x="0" y="3173437"/>
              <a:ext cx="12193672" cy="3609022"/>
            </a:xfrm>
            <a:prstGeom prst="rect">
              <a:avLst/>
            </a:prstGeom>
          </p:spPr>
          <p:txBody>
            <a:bodyPr lIns="0" tIns="0" rIns="0" bIns="0" rtlCol="0" anchor="t">
              <a:spAutoFit/>
            </a:bodyPr>
            <a:lstStyle/>
            <a:p>
              <a:pPr>
                <a:lnSpc>
                  <a:spcPts val="3590"/>
                </a:lnSpc>
              </a:pPr>
              <a:r>
                <a:rPr lang="en-US" sz="2099" spc="146" dirty="0">
                  <a:solidFill>
                    <a:srgbClr val="FFFEE6"/>
                  </a:solidFill>
                  <a:latin typeface="Montserrat Light"/>
                </a:rPr>
                <a:t>This is the home screen of the application. From here, users can see events and read articles covering various topics. After opening an article, users can scroll to start reading it. Event page, on the other side, contains multiple information on the event, like the date, the description and the place where the event is held.</a:t>
              </a:r>
            </a:p>
          </p:txBody>
        </p:sp>
        <p:sp>
          <p:nvSpPr>
            <p:cNvPr id="6" name="AutoShape 6"/>
            <p:cNvSpPr/>
            <p:nvPr/>
          </p:nvSpPr>
          <p:spPr>
            <a:xfrm>
              <a:off x="0" y="1524000"/>
              <a:ext cx="12141200" cy="152400"/>
            </a:xfrm>
            <a:prstGeom prst="rect">
              <a:avLst/>
            </a:prstGeom>
            <a:solidFill>
              <a:srgbClr val="F8CF2C"/>
            </a:solidFill>
          </p:spPr>
        </p:sp>
      </p:grpSp>
      <p:grpSp>
        <p:nvGrpSpPr>
          <p:cNvPr id="13" name="Gruppo 12">
            <a:extLst>
              <a:ext uri="{FF2B5EF4-FFF2-40B4-BE49-F238E27FC236}">
                <a16:creationId xmlns:a16="http://schemas.microsoft.com/office/drawing/2014/main" id="{6BD91096-E380-4BA6-85A6-6A467F1D246E}"/>
              </a:ext>
            </a:extLst>
          </p:cNvPr>
          <p:cNvGrpSpPr/>
          <p:nvPr/>
        </p:nvGrpSpPr>
        <p:grpSpPr>
          <a:xfrm>
            <a:off x="12268200" y="266700"/>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9AB50AD7-E372-4C26-B933-DF16F1D7C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2" name="Rettangolo con angoli arrotondati 11">
              <a:extLst>
                <a:ext uri="{FF2B5EF4-FFF2-40B4-BE49-F238E27FC236}">
                  <a16:creationId xmlns:a16="http://schemas.microsoft.com/office/drawing/2014/main" id="{98686A3E-17F4-4EA3-874B-A56D2C114428}"/>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B6083B44-2D33-4960-833C-CCCF196A2CA7}"/>
              </a:ext>
            </a:extLst>
          </p:cNvPr>
          <p:cNvGrpSpPr/>
          <p:nvPr/>
        </p:nvGrpSpPr>
        <p:grpSpPr>
          <a:xfrm>
            <a:off x="12944475" y="453932"/>
            <a:ext cx="4267200" cy="9379131"/>
            <a:chOff x="12344400" y="800099"/>
            <a:chExt cx="4267200" cy="9379131"/>
          </a:xfrm>
        </p:grpSpPr>
        <p:pic>
          <p:nvPicPr>
            <p:cNvPr id="3" name="Immagine 2" descr="Immagine che contiene cibo&#10;&#10;Descrizione generata automaticamente">
              <a:extLst>
                <a:ext uri="{FF2B5EF4-FFF2-40B4-BE49-F238E27FC236}">
                  <a16:creationId xmlns:a16="http://schemas.microsoft.com/office/drawing/2014/main" id="{5B181FCD-0718-4357-B24F-7A55179F7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4" name="Rettangolo con angoli arrotondati 3">
              <a:extLst>
                <a:ext uri="{FF2B5EF4-FFF2-40B4-BE49-F238E27FC236}">
                  <a16:creationId xmlns:a16="http://schemas.microsoft.com/office/drawing/2014/main" id="{4740336B-F23A-4F2B-8F7C-7CDAD85E7830}"/>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5" name="Gruppo 4">
            <a:extLst>
              <a:ext uri="{FF2B5EF4-FFF2-40B4-BE49-F238E27FC236}">
                <a16:creationId xmlns:a16="http://schemas.microsoft.com/office/drawing/2014/main" id="{20CFF201-7767-456E-9356-E9F2BF7613E5}"/>
              </a:ext>
            </a:extLst>
          </p:cNvPr>
          <p:cNvGrpSpPr/>
          <p:nvPr/>
        </p:nvGrpSpPr>
        <p:grpSpPr>
          <a:xfrm>
            <a:off x="7010400" y="453934"/>
            <a:ext cx="4267200" cy="9379131"/>
            <a:chOff x="12344400" y="800099"/>
            <a:chExt cx="4267200" cy="9379131"/>
          </a:xfrm>
        </p:grpSpPr>
        <p:pic>
          <p:nvPicPr>
            <p:cNvPr id="6" name="Immagine 5" descr="Immagine che contiene cibo&#10;&#10;Descrizione generata automaticamente">
              <a:extLst>
                <a:ext uri="{FF2B5EF4-FFF2-40B4-BE49-F238E27FC236}">
                  <a16:creationId xmlns:a16="http://schemas.microsoft.com/office/drawing/2014/main" id="{1718EF91-A711-4FDA-A96E-ED8E6BE3C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7" name="Rettangolo con angoli arrotondati 6">
              <a:extLst>
                <a:ext uri="{FF2B5EF4-FFF2-40B4-BE49-F238E27FC236}">
                  <a16:creationId xmlns:a16="http://schemas.microsoft.com/office/drawing/2014/main" id="{89FCF55D-2EAC-4076-BD06-A8A40C0BF3F5}"/>
                </a:ext>
              </a:extLst>
            </p:cNvPr>
            <p:cNvSpPr/>
            <p:nvPr/>
          </p:nvSpPr>
          <p:spPr>
            <a:xfrm>
              <a:off x="12496800" y="1333499"/>
              <a:ext cx="3962400" cy="8197200"/>
            </a:xfrm>
            <a:prstGeom prst="roundRect">
              <a:avLst>
                <a:gd name="adj" fmla="val 866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8" name="Gruppo 7">
            <a:extLst>
              <a:ext uri="{FF2B5EF4-FFF2-40B4-BE49-F238E27FC236}">
                <a16:creationId xmlns:a16="http://schemas.microsoft.com/office/drawing/2014/main" id="{4B13F8B7-2E25-47D3-B8BB-7764A676739C}"/>
              </a:ext>
            </a:extLst>
          </p:cNvPr>
          <p:cNvGrpSpPr/>
          <p:nvPr/>
        </p:nvGrpSpPr>
        <p:grpSpPr>
          <a:xfrm>
            <a:off x="914400" y="453933"/>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7A6C5B53-09DB-40B5-A69B-44366E13E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0" name="Rettangolo con angoli arrotondati 9">
              <a:extLst>
                <a:ext uri="{FF2B5EF4-FFF2-40B4-BE49-F238E27FC236}">
                  <a16:creationId xmlns:a16="http://schemas.microsoft.com/office/drawing/2014/main" id="{61D047A4-9D38-4122-A5AF-0DA4AC39FF10}"/>
                </a:ext>
              </a:extLst>
            </p:cNvPr>
            <p:cNvSpPr/>
            <p:nvPr/>
          </p:nvSpPr>
          <p:spPr>
            <a:xfrm>
              <a:off x="12496800" y="1333499"/>
              <a:ext cx="3962400" cy="8197200"/>
            </a:xfrm>
            <a:prstGeom prst="roundRect">
              <a:avLst>
                <a:gd name="adj" fmla="val 866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982EB9DA-4A49-43F9-A96E-BBD0C8208A45}"/>
              </a:ext>
            </a:extLst>
          </p:cNvPr>
          <p:cNvGrpSpPr/>
          <p:nvPr/>
        </p:nvGrpSpPr>
        <p:grpSpPr>
          <a:xfrm>
            <a:off x="8000375" y="723900"/>
            <a:ext cx="9145254" cy="7876479"/>
            <a:chOff x="8114046" y="1000125"/>
            <a:chExt cx="9145254" cy="7876479"/>
          </a:xfrm>
        </p:grpSpPr>
        <p:sp>
          <p:nvSpPr>
            <p:cNvPr id="3" name="TextBox 3"/>
            <p:cNvSpPr txBox="1"/>
            <p:nvPr/>
          </p:nvSpPr>
          <p:spPr>
            <a:xfrm>
              <a:off x="8114046" y="1000125"/>
              <a:ext cx="9030951" cy="1854867"/>
            </a:xfrm>
            <a:prstGeom prst="rect">
              <a:avLst/>
            </a:prstGeom>
          </p:spPr>
          <p:txBody>
            <a:bodyPr lIns="0" tIns="0" rIns="0" bIns="0" rtlCol="0" anchor="t">
              <a:spAutoFit/>
            </a:bodyPr>
            <a:lstStyle/>
            <a:p>
              <a:pPr algn="r">
                <a:lnSpc>
                  <a:spcPts val="7560"/>
                </a:lnSpc>
              </a:pPr>
              <a:r>
                <a:rPr lang="en-US" sz="6000" spc="54" dirty="0">
                  <a:solidFill>
                    <a:srgbClr val="FFFEE6"/>
                  </a:solidFill>
                  <a:latin typeface="Montserrat Classic Bold"/>
                </a:rPr>
                <a:t>Search and explore beers </a:t>
              </a:r>
            </a:p>
          </p:txBody>
        </p:sp>
        <p:grpSp>
          <p:nvGrpSpPr>
            <p:cNvPr id="10" name="Gruppo 9">
              <a:extLst>
                <a:ext uri="{FF2B5EF4-FFF2-40B4-BE49-F238E27FC236}">
                  <a16:creationId xmlns:a16="http://schemas.microsoft.com/office/drawing/2014/main" id="{D11EADBD-0686-4D03-872D-4C838A5C7084}"/>
                </a:ext>
              </a:extLst>
            </p:cNvPr>
            <p:cNvGrpSpPr/>
            <p:nvPr/>
          </p:nvGrpSpPr>
          <p:grpSpPr>
            <a:xfrm>
              <a:off x="8114046" y="3086100"/>
              <a:ext cx="9145254" cy="5790504"/>
              <a:chOff x="8114046" y="2915822"/>
              <a:chExt cx="9145254" cy="5790504"/>
            </a:xfrm>
          </p:grpSpPr>
          <p:sp>
            <p:nvSpPr>
              <p:cNvPr id="4" name="TextBox 4"/>
              <p:cNvSpPr txBox="1"/>
              <p:nvPr/>
            </p:nvSpPr>
            <p:spPr>
              <a:xfrm>
                <a:off x="8114046" y="3178320"/>
                <a:ext cx="9030954" cy="550905"/>
              </a:xfrm>
              <a:prstGeom prst="rect">
                <a:avLst/>
              </a:prstGeom>
            </p:spPr>
            <p:txBody>
              <a:bodyPr lIns="0" tIns="0" rIns="0" bIns="0" rtlCol="0" anchor="t">
                <a:spAutoFit/>
              </a:bodyPr>
              <a:lstStyle/>
              <a:p>
                <a:pPr algn="r">
                  <a:lnSpc>
                    <a:spcPts val="4319"/>
                  </a:lnSpc>
                </a:pPr>
                <a:r>
                  <a:rPr lang="en-US" sz="3599" spc="266" dirty="0">
                    <a:solidFill>
                      <a:srgbClr val="FFFEE6"/>
                    </a:solidFill>
                    <a:latin typeface="Montserrat Classic Bold"/>
                  </a:rPr>
                  <a:t>Search page</a:t>
                </a:r>
              </a:p>
            </p:txBody>
          </p:sp>
          <p:sp>
            <p:nvSpPr>
              <p:cNvPr id="5" name="TextBox 5"/>
              <p:cNvSpPr txBox="1"/>
              <p:nvPr/>
            </p:nvSpPr>
            <p:spPr>
              <a:xfrm>
                <a:off x="8114046" y="4152900"/>
                <a:ext cx="9145254" cy="4553426"/>
              </a:xfrm>
              <a:prstGeom prst="rect">
                <a:avLst/>
              </a:prstGeom>
            </p:spPr>
            <p:txBody>
              <a:bodyPr lIns="0" tIns="0" rIns="0" bIns="0" rtlCol="0" anchor="t">
                <a:spAutoFit/>
              </a:bodyPr>
              <a:lstStyle/>
              <a:p>
                <a:pPr algn="r">
                  <a:lnSpc>
                    <a:spcPts val="3590"/>
                  </a:lnSpc>
                </a:pPr>
                <a:r>
                  <a:rPr lang="en-US" sz="2099" spc="146" dirty="0">
                    <a:solidFill>
                      <a:srgbClr val="FFFEE6"/>
                    </a:solidFill>
                    <a:latin typeface="Montserrat Light"/>
                  </a:rPr>
                  <a:t>The second screen of the navigation bar is the search page. Here users can explore beer suggested by us or search a beer they are drinking using its name or by scanning its bar code. After opening a beer, the user finds some relevant information. If he wants to know further, he can click on the beer button to check additional data on the beer, read an expert review or see its statistic. On the other side, if he wants to know what the community think about the beer, the user will have to click on the rate of the beer to check reviews.</a:t>
                </a:r>
              </a:p>
            </p:txBody>
          </p:sp>
          <p:sp>
            <p:nvSpPr>
              <p:cNvPr id="6" name="AutoShape 6"/>
              <p:cNvSpPr/>
              <p:nvPr/>
            </p:nvSpPr>
            <p:spPr>
              <a:xfrm>
                <a:off x="8114046" y="2915822"/>
                <a:ext cx="9105900" cy="114300"/>
              </a:xfrm>
              <a:prstGeom prst="rect">
                <a:avLst/>
              </a:prstGeom>
              <a:solidFill>
                <a:srgbClr val="F8CF2C"/>
              </a:solidFill>
            </p:spPr>
          </p:sp>
        </p:grpSp>
      </p:grpSp>
      <p:grpSp>
        <p:nvGrpSpPr>
          <p:cNvPr id="7" name="Gruppo 6">
            <a:extLst>
              <a:ext uri="{FF2B5EF4-FFF2-40B4-BE49-F238E27FC236}">
                <a16:creationId xmlns:a16="http://schemas.microsoft.com/office/drawing/2014/main" id="{52D674A8-69B3-4D0E-B4E9-E6BBF8410D9C}"/>
              </a:ext>
            </a:extLst>
          </p:cNvPr>
          <p:cNvGrpSpPr/>
          <p:nvPr/>
        </p:nvGrpSpPr>
        <p:grpSpPr>
          <a:xfrm>
            <a:off x="1447800" y="453934"/>
            <a:ext cx="4267200" cy="9379131"/>
            <a:chOff x="12344400" y="800099"/>
            <a:chExt cx="4267200" cy="9379131"/>
          </a:xfrm>
        </p:grpSpPr>
        <p:pic>
          <p:nvPicPr>
            <p:cNvPr id="8" name="Immagine 7" descr="Immagine che contiene cibo&#10;&#10;Descrizione generata automaticamente">
              <a:extLst>
                <a:ext uri="{FF2B5EF4-FFF2-40B4-BE49-F238E27FC236}">
                  <a16:creationId xmlns:a16="http://schemas.microsoft.com/office/drawing/2014/main" id="{24867B6D-CBE0-4714-A2D4-BDB92F373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9" name="Rettangolo con angoli arrotondati 8">
              <a:extLst>
                <a:ext uri="{FF2B5EF4-FFF2-40B4-BE49-F238E27FC236}">
                  <a16:creationId xmlns:a16="http://schemas.microsoft.com/office/drawing/2014/main" id="{7F902CB6-1EB1-4B16-AD7B-EF90AD4DBC17}"/>
                </a:ext>
              </a:extLst>
            </p:cNvPr>
            <p:cNvSpPr/>
            <p:nvPr/>
          </p:nvSpPr>
          <p:spPr>
            <a:xfrm>
              <a:off x="12496800" y="1333499"/>
              <a:ext cx="3962400" cy="8197200"/>
            </a:xfrm>
            <a:prstGeom prst="roundRect">
              <a:avLst>
                <a:gd name="adj" fmla="val 8667"/>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05C595D6-644F-4AC1-BFBF-280CD6761B72}"/>
              </a:ext>
            </a:extLst>
          </p:cNvPr>
          <p:cNvGrpSpPr/>
          <p:nvPr/>
        </p:nvGrpSpPr>
        <p:grpSpPr>
          <a:xfrm>
            <a:off x="12944475" y="453932"/>
            <a:ext cx="4267200" cy="9379131"/>
            <a:chOff x="12344400" y="800099"/>
            <a:chExt cx="4267200" cy="9379131"/>
          </a:xfrm>
        </p:grpSpPr>
        <p:pic>
          <p:nvPicPr>
            <p:cNvPr id="3" name="Immagine 2" descr="Immagine che contiene cibo&#10;&#10;Descrizione generata automaticamente">
              <a:extLst>
                <a:ext uri="{FF2B5EF4-FFF2-40B4-BE49-F238E27FC236}">
                  <a16:creationId xmlns:a16="http://schemas.microsoft.com/office/drawing/2014/main" id="{F162ABA3-510D-4B42-9C22-F95DF5BA7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4" name="Rettangolo con angoli arrotondati 3">
              <a:extLst>
                <a:ext uri="{FF2B5EF4-FFF2-40B4-BE49-F238E27FC236}">
                  <a16:creationId xmlns:a16="http://schemas.microsoft.com/office/drawing/2014/main" id="{B2B425EE-A96E-4B03-A203-842444136BB4}"/>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5" name="Gruppo 4">
            <a:extLst>
              <a:ext uri="{FF2B5EF4-FFF2-40B4-BE49-F238E27FC236}">
                <a16:creationId xmlns:a16="http://schemas.microsoft.com/office/drawing/2014/main" id="{9EDA616B-77C8-40F3-8E2C-4ADDE50DDAB0}"/>
              </a:ext>
            </a:extLst>
          </p:cNvPr>
          <p:cNvGrpSpPr/>
          <p:nvPr/>
        </p:nvGrpSpPr>
        <p:grpSpPr>
          <a:xfrm>
            <a:off x="7010400" y="453934"/>
            <a:ext cx="4267200" cy="9379131"/>
            <a:chOff x="12344400" y="800099"/>
            <a:chExt cx="4267200" cy="9379131"/>
          </a:xfrm>
        </p:grpSpPr>
        <p:pic>
          <p:nvPicPr>
            <p:cNvPr id="6" name="Immagine 5" descr="Immagine che contiene cibo&#10;&#10;Descrizione generata automaticamente">
              <a:extLst>
                <a:ext uri="{FF2B5EF4-FFF2-40B4-BE49-F238E27FC236}">
                  <a16:creationId xmlns:a16="http://schemas.microsoft.com/office/drawing/2014/main" id="{3CD101A6-567B-44BF-814F-7B366FDCF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7" name="Rettangolo con angoli arrotondati 6">
              <a:extLst>
                <a:ext uri="{FF2B5EF4-FFF2-40B4-BE49-F238E27FC236}">
                  <a16:creationId xmlns:a16="http://schemas.microsoft.com/office/drawing/2014/main" id="{5770BA15-1FDE-4090-9CDB-57D70554AB3B}"/>
                </a:ext>
              </a:extLst>
            </p:cNvPr>
            <p:cNvSpPr/>
            <p:nvPr/>
          </p:nvSpPr>
          <p:spPr>
            <a:xfrm>
              <a:off x="12496800" y="1333499"/>
              <a:ext cx="3962400" cy="8197200"/>
            </a:xfrm>
            <a:prstGeom prst="roundRect">
              <a:avLst>
                <a:gd name="adj" fmla="val 866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8" name="Gruppo 7">
            <a:extLst>
              <a:ext uri="{FF2B5EF4-FFF2-40B4-BE49-F238E27FC236}">
                <a16:creationId xmlns:a16="http://schemas.microsoft.com/office/drawing/2014/main" id="{65B43FC9-2F79-4D16-9CF2-F6059E95CAC0}"/>
              </a:ext>
            </a:extLst>
          </p:cNvPr>
          <p:cNvGrpSpPr/>
          <p:nvPr/>
        </p:nvGrpSpPr>
        <p:grpSpPr>
          <a:xfrm>
            <a:off x="914400" y="453933"/>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9AFA4FCD-03CF-4EC1-9E2D-5C7FF7122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0" name="Rettangolo con angoli arrotondati 9">
              <a:extLst>
                <a:ext uri="{FF2B5EF4-FFF2-40B4-BE49-F238E27FC236}">
                  <a16:creationId xmlns:a16="http://schemas.microsoft.com/office/drawing/2014/main" id="{5E88D7CD-1366-4C24-89A2-6BCE290EFBEA}"/>
                </a:ext>
              </a:extLst>
            </p:cNvPr>
            <p:cNvSpPr/>
            <p:nvPr/>
          </p:nvSpPr>
          <p:spPr>
            <a:xfrm>
              <a:off x="12496800" y="1333499"/>
              <a:ext cx="3962400" cy="8197200"/>
            </a:xfrm>
            <a:prstGeom prst="roundRect">
              <a:avLst>
                <a:gd name="adj" fmla="val 866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DD454A7E-257E-4967-9F6A-C9715D57ECEA}"/>
              </a:ext>
            </a:extLst>
          </p:cNvPr>
          <p:cNvGrpSpPr/>
          <p:nvPr/>
        </p:nvGrpSpPr>
        <p:grpSpPr>
          <a:xfrm>
            <a:off x="7010400" y="453932"/>
            <a:ext cx="4267200" cy="9379131"/>
            <a:chOff x="12344400" y="800099"/>
            <a:chExt cx="4267200" cy="9379131"/>
          </a:xfrm>
        </p:grpSpPr>
        <p:pic>
          <p:nvPicPr>
            <p:cNvPr id="12" name="Immagine 11" descr="Immagine che contiene cibo&#10;&#10;Descrizione generata automaticamente">
              <a:extLst>
                <a:ext uri="{FF2B5EF4-FFF2-40B4-BE49-F238E27FC236}">
                  <a16:creationId xmlns:a16="http://schemas.microsoft.com/office/drawing/2014/main" id="{E76DFB62-B42C-4D6A-BBAD-7AE70DB37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3" name="Rettangolo con angoli arrotondati 12">
              <a:extLst>
                <a:ext uri="{FF2B5EF4-FFF2-40B4-BE49-F238E27FC236}">
                  <a16:creationId xmlns:a16="http://schemas.microsoft.com/office/drawing/2014/main" id="{FE8F3524-E1A1-4CC4-8190-3F4D25A861A7}"/>
                </a:ext>
              </a:extLst>
            </p:cNvPr>
            <p:cNvSpPr/>
            <p:nvPr/>
          </p:nvSpPr>
          <p:spPr>
            <a:xfrm>
              <a:off x="12496800" y="1333499"/>
              <a:ext cx="3962400" cy="8197200"/>
            </a:xfrm>
            <a:prstGeom prst="roundRect">
              <a:avLst>
                <a:gd name="adj" fmla="val 8667"/>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2" name="Gruppo 1">
            <a:extLst>
              <a:ext uri="{FF2B5EF4-FFF2-40B4-BE49-F238E27FC236}">
                <a16:creationId xmlns:a16="http://schemas.microsoft.com/office/drawing/2014/main" id="{05C595D6-644F-4AC1-BFBF-280CD6761B72}"/>
              </a:ext>
            </a:extLst>
          </p:cNvPr>
          <p:cNvGrpSpPr/>
          <p:nvPr/>
        </p:nvGrpSpPr>
        <p:grpSpPr>
          <a:xfrm>
            <a:off x="12944475" y="453932"/>
            <a:ext cx="4267200" cy="9379131"/>
            <a:chOff x="12344400" y="800099"/>
            <a:chExt cx="4267200" cy="9379131"/>
          </a:xfrm>
        </p:grpSpPr>
        <p:pic>
          <p:nvPicPr>
            <p:cNvPr id="3" name="Immagine 2" descr="Immagine che contiene cibo&#10;&#10;Descrizione generata automaticamente">
              <a:extLst>
                <a:ext uri="{FF2B5EF4-FFF2-40B4-BE49-F238E27FC236}">
                  <a16:creationId xmlns:a16="http://schemas.microsoft.com/office/drawing/2014/main" id="{F162ABA3-510D-4B42-9C22-F95DF5BA7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4" name="Rettangolo con angoli arrotondati 3">
              <a:extLst>
                <a:ext uri="{FF2B5EF4-FFF2-40B4-BE49-F238E27FC236}">
                  <a16:creationId xmlns:a16="http://schemas.microsoft.com/office/drawing/2014/main" id="{B2B425EE-A96E-4B03-A203-842444136BB4}"/>
                </a:ext>
              </a:extLst>
            </p:cNvPr>
            <p:cNvSpPr/>
            <p:nvPr/>
          </p:nvSpPr>
          <p:spPr>
            <a:xfrm>
              <a:off x="12496800" y="1333499"/>
              <a:ext cx="3962400" cy="8197200"/>
            </a:xfrm>
            <a:prstGeom prst="roundRect">
              <a:avLst>
                <a:gd name="adj" fmla="val 866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8" name="Gruppo 7">
            <a:extLst>
              <a:ext uri="{FF2B5EF4-FFF2-40B4-BE49-F238E27FC236}">
                <a16:creationId xmlns:a16="http://schemas.microsoft.com/office/drawing/2014/main" id="{65B43FC9-2F79-4D16-9CF2-F6059E95CAC0}"/>
              </a:ext>
            </a:extLst>
          </p:cNvPr>
          <p:cNvGrpSpPr/>
          <p:nvPr/>
        </p:nvGrpSpPr>
        <p:grpSpPr>
          <a:xfrm>
            <a:off x="914400" y="453933"/>
            <a:ext cx="4267200" cy="9379131"/>
            <a:chOff x="12344400" y="800099"/>
            <a:chExt cx="4267200" cy="9379131"/>
          </a:xfrm>
        </p:grpSpPr>
        <p:pic>
          <p:nvPicPr>
            <p:cNvPr id="9" name="Immagine 8" descr="Immagine che contiene cibo&#10;&#10;Descrizione generata automaticamente">
              <a:extLst>
                <a:ext uri="{FF2B5EF4-FFF2-40B4-BE49-F238E27FC236}">
                  <a16:creationId xmlns:a16="http://schemas.microsoft.com/office/drawing/2014/main" id="{9AFA4FCD-03CF-4EC1-9E2D-5C7FF7122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800099"/>
              <a:ext cx="4267200" cy="9379131"/>
            </a:xfrm>
            <a:prstGeom prst="rect">
              <a:avLst/>
            </a:prstGeom>
          </p:spPr>
        </p:pic>
        <p:sp>
          <p:nvSpPr>
            <p:cNvPr id="10" name="Rettangolo con angoli arrotondati 9">
              <a:extLst>
                <a:ext uri="{FF2B5EF4-FFF2-40B4-BE49-F238E27FC236}">
                  <a16:creationId xmlns:a16="http://schemas.microsoft.com/office/drawing/2014/main" id="{5E88D7CD-1366-4C24-89A2-6BCE290EFBEA}"/>
                </a:ext>
              </a:extLst>
            </p:cNvPr>
            <p:cNvSpPr/>
            <p:nvPr/>
          </p:nvSpPr>
          <p:spPr>
            <a:xfrm>
              <a:off x="12496800" y="1333499"/>
              <a:ext cx="3962400" cy="8197200"/>
            </a:xfrm>
            <a:prstGeom prst="roundRect">
              <a:avLst>
                <a:gd name="adj" fmla="val 866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93602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ersonalizzato 8">
      <a:dk1>
        <a:sysClr val="windowText" lastClr="000000"/>
      </a:dk1>
      <a:lt1>
        <a:srgbClr val="FFFEE6"/>
      </a:lt1>
      <a:dk2>
        <a:srgbClr val="1F497D"/>
      </a:dk2>
      <a:lt2>
        <a:srgbClr val="EEECE1"/>
      </a:lt2>
      <a:accent1>
        <a:srgbClr val="F8CF2C"/>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5176</TotalTime>
  <Words>1198</Words>
  <Application>Microsoft Office PowerPoint</Application>
  <PresentationFormat>Personalizzato</PresentationFormat>
  <Paragraphs>94</Paragraphs>
  <Slides>22</Slides>
  <Notes>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Montserrat Classic</vt:lpstr>
      <vt:lpstr>Arial</vt:lpstr>
      <vt:lpstr>Montserrat Classic Bold</vt:lpstr>
      <vt:lpstr>Calibri</vt:lpstr>
      <vt:lpstr>Montserrat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Beertastic</dc:title>
  <dc:creator>Andrea Costanzo</dc:creator>
  <cp:lastModifiedBy>Andrea Costanzo</cp:lastModifiedBy>
  <cp:revision>37</cp:revision>
  <dcterms:created xsi:type="dcterms:W3CDTF">2006-08-16T00:00:00Z</dcterms:created>
  <dcterms:modified xsi:type="dcterms:W3CDTF">2020-09-05T21:36:31Z</dcterms:modified>
  <dc:identifier>DAEGe-p1FpQ</dc:identifier>
</cp:coreProperties>
</file>